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46" r:id="rId2"/>
    <p:sldId id="629" r:id="rId3"/>
    <p:sldId id="617" r:id="rId4"/>
    <p:sldId id="623" r:id="rId5"/>
    <p:sldId id="624" r:id="rId6"/>
    <p:sldId id="625" r:id="rId7"/>
    <p:sldId id="648" r:id="rId8"/>
    <p:sldId id="649" r:id="rId9"/>
    <p:sldId id="652" r:id="rId10"/>
    <p:sldId id="651" r:id="rId11"/>
    <p:sldId id="650" r:id="rId12"/>
    <p:sldId id="633" r:id="rId13"/>
    <p:sldId id="634" r:id="rId14"/>
    <p:sldId id="637" r:id="rId15"/>
    <p:sldId id="638" r:id="rId16"/>
    <p:sldId id="655" r:id="rId17"/>
    <p:sldId id="640" r:id="rId18"/>
    <p:sldId id="658" r:id="rId19"/>
    <p:sldId id="659" r:id="rId20"/>
    <p:sldId id="661" r:id="rId21"/>
    <p:sldId id="641" r:id="rId22"/>
    <p:sldId id="642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3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ришкевич Татьяна Анатольевна" initials="ГТА" lastIdx="5" clrIdx="0"/>
  <p:cmAuthor id="1" name="Dmitry Ivanov" initials="D" lastIdx="2" clrIdx="1"/>
  <p:cmAuthor id="2" name="Полякова Елена Александровна" initials="ПЕА" lastIdx="5" clrIdx="2"/>
  <p:cmAuthor id="3" name="Барлит Жанна Викторовна" initials="БЖВ" lastIdx="2" clrIdx="3"/>
  <p:cmAuthor id="4" name="Ангелова Татьяна Николаевна" initials="АТН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BB251E"/>
    <a:srgbClr val="B70D18"/>
    <a:srgbClr val="B72025"/>
    <a:srgbClr val="666666"/>
    <a:srgbClr val="CCA771"/>
    <a:srgbClr val="9E0918"/>
    <a:srgbClr val="F2E9DB"/>
    <a:srgbClr val="BF914D"/>
    <a:srgbClr val="C56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 autoAdjust="0"/>
    <p:restoredTop sz="95815" autoAdjust="0"/>
  </p:normalViewPr>
  <p:slideViewPr>
    <p:cSldViewPr snapToGrid="0" showGuides="1">
      <p:cViewPr varScale="1">
        <p:scale>
          <a:sx n="75" d="100"/>
          <a:sy n="75" d="100"/>
        </p:scale>
        <p:origin x="316" y="60"/>
      </p:cViewPr>
      <p:guideLst>
        <p:guide orient="horz" pos="2160"/>
        <p:guide orient="horz" pos="28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5-01-10T11:48:22.826" idx="4">
    <p:pos x="10" y="10"/>
    <p:text>периодические профилактические обследования?</p:text>
    <p:extLst>
      <p:ext uri="{C676402C-5697-4E1C-873F-D02D1690AC5C}">
        <p15:threadingInfo xmlns:p15="http://schemas.microsoft.com/office/powerpoint/2012/main" timeZoneBias="-180"/>
      </p:ext>
    </p:extLst>
  </p:cm>
  <p:cm authorId="4" dt="2025-01-10T12:11:16.316" idx="6">
    <p:pos x="146" y="146"/>
    <p:text>не соответствует слайду №20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1595AA-ADA3-40E1-A729-998E008F273C}" type="datetimeFigureOut">
              <a:rPr lang="ru-RU" altLang="ru-RU"/>
              <a:pPr>
                <a:defRPr/>
              </a:pPr>
              <a:t>05.08.2025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D513C3-2385-4DBC-B33E-E1505B0F5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292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4588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4588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705"/>
            <a:ext cx="5438775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4588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B205B0-BD03-4F32-921A-07F853A95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845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629C5-326F-4149-94D9-EE3E9745CC7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6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629C5-326F-4149-94D9-EE3E9745CC7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10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205B0-BD03-4F32-921A-07F853A9503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45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F14ED-15A6-47AF-91CB-64CE6F7C00B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6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AF5E04-83D0-46A5-B755-25CA4D6D5DA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AF5E04-83D0-46A5-B755-25CA4D6D5DA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KAPLIFE.RU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" y="216125"/>
            <a:ext cx="3214116" cy="8176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239492" y="1269375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 userDrawn="1"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B70D18"/>
                </a:solidFill>
                <a:effectLst/>
                <a:latin typeface="Calibri" panose="020F0502020204030204" pitchFamily="34" charset="0"/>
              </a:rPr>
              <a:t>KAPLIFE.RU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B70D18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5548" y="2715472"/>
            <a:ext cx="7212012" cy="1012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40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/>
              <a:t>ТИТУЛЬНЫЙ СЛАЙД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65866" y="4334076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72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Слайд-раздел 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\\rgslife.local\dfs\Workgroup\ДМ\marketing\ПОДДЕРЖКА КАНАЛОВ ПРОДАЖ\СПЕЦИАЛИЗИРОВАННАЯ СЕТЬ И СС5\ОФОРМЛЕНИЕ ОФИСОВ\OФОРМЛЕНИЕ ОФИСОВ_СТАНДАРТНОЕ\ЛИФЛЕТЫ И ПАМЯТКИ\ЛИФЛЕТЫ\ММП Международный медицинский полис\ММП обложка прозрачный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r="938" b="3355"/>
          <a:stretch/>
        </p:blipFill>
        <p:spPr bwMode="auto">
          <a:xfrm>
            <a:off x="21738" y="711200"/>
            <a:ext cx="909955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16024AB-B340-44F9-A113-8CE644EFEC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</a:t>
            </a:r>
            <a:r>
              <a:rPr lang="ru-RU" altLang="ru-RU" sz="900" b="1" dirty="0" err="1">
                <a:solidFill>
                  <a:srgbClr val="B70D18"/>
                </a:solidFill>
                <a:latin typeface="Calibri" panose="020F0502020204030204" pitchFamily="34" charset="0"/>
              </a:rPr>
              <a:t>Лайф</a:t>
            </a: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 Страхование Жизни», 2022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/>
              <a:t>ЗАГОЛОВОК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-1" r="2113" b="-1"/>
          <a:stretch/>
        </p:blipFill>
        <p:spPr>
          <a:xfrm>
            <a:off x="5376" y="12700"/>
            <a:ext cx="9144000" cy="68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4525" y="6570663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Прямоугольник 16"/>
          <p:cNvSpPr>
            <a:spLocks noChangeArrowheads="1"/>
          </p:cNvSpPr>
          <p:nvPr userDrawn="1"/>
        </p:nvSpPr>
        <p:spPr bwMode="auto">
          <a:xfrm>
            <a:off x="3059832" y="6597352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" y="6383103"/>
            <a:ext cx="1481475" cy="400973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5741706" y="-250192"/>
            <a:ext cx="2391729" cy="727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altLang="ru-RU" sz="46700" dirty="0">
                <a:solidFill>
                  <a:schemeClr val="accent6">
                    <a:lumMod val="50000"/>
                    <a:lumOff val="50000"/>
                  </a:schemeClr>
                </a:solidFill>
                <a:latin typeface="Calibri"/>
                <a:ea typeface="MS PGothic" pitchFamily="34" charset="-128"/>
                <a:cs typeface="Consolas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790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9" name="Прямоугольник 16"/>
          <p:cNvSpPr>
            <a:spLocks noChangeArrowheads="1"/>
          </p:cNvSpPr>
          <p:nvPr userDrawn="1"/>
        </p:nvSpPr>
        <p:spPr bwMode="auto">
          <a:xfrm>
            <a:off x="3059832" y="6597352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" y="6383103"/>
            <a:ext cx="1481475" cy="40097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 bwMode="auto">
          <a:xfrm>
            <a:off x="239492" y="100103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491" y="128633"/>
            <a:ext cx="7631185" cy="85209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231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Слайд -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</a:t>
            </a:r>
            <a:r>
              <a:rPr lang="ru-RU" altLang="ru-RU" sz="900" b="1" dirty="0" err="1">
                <a:solidFill>
                  <a:srgbClr val="B70D18"/>
                </a:solidFill>
                <a:latin typeface="Calibri" panose="020F0502020204030204" pitchFamily="34" charset="0"/>
              </a:rPr>
              <a:t>Лайф</a:t>
            </a: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 Страхование Жизни», 2022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0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5548" y="2715472"/>
            <a:ext cx="7212012" cy="1012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2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/>
              <a:t>СЛАЙД – НАЧАЛО РАЗДЕЛА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65866" y="4334076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B70D18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55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Стандартный 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3"/>
          <p:cNvSpPr>
            <a:spLocks noGrp="1"/>
          </p:cNvSpPr>
          <p:nvPr>
            <p:ph sz="half" idx="2"/>
          </p:nvPr>
        </p:nvSpPr>
        <p:spPr>
          <a:xfrm>
            <a:off x="239493" y="1469876"/>
            <a:ext cx="8644123" cy="4999290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/>
              <a:t>СТАНДАРТНЫЙ ТЕКСТОВЫЙ СЛАЙД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2025</a:t>
            </a:r>
          </a:p>
        </p:txBody>
      </p:sp>
    </p:spTree>
    <p:extLst>
      <p:ext uri="{BB962C8B-B14F-4D97-AF65-F5344CB8AC3E}">
        <p14:creationId xmlns:p14="http://schemas.microsoft.com/office/powerpoint/2010/main" val="422405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800"/>
            </a:lvl1pPr>
          </a:lstStyle>
          <a:p>
            <a:r>
              <a:rPr lang="ru-RU" dirty="0"/>
              <a:t>СТАНДАРТНЫЙ СЛАЙД БЕЗ ТЕКСТА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2025</a:t>
            </a:r>
          </a:p>
        </p:txBody>
      </p:sp>
    </p:spTree>
    <p:extLst>
      <p:ext uri="{BB962C8B-B14F-4D97-AF65-F5344CB8AC3E}">
        <p14:creationId xmlns:p14="http://schemas.microsoft.com/office/powerpoint/2010/main" val="56592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Слайд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КОЛОНКИ 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СЛАЙД С ДВУМЯ КОЛОНКАМИ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0" y="2189728"/>
            <a:ext cx="4185005" cy="419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1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7"/>
            <a:ext cx="4177154" cy="422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2025</a:t>
            </a:r>
          </a:p>
        </p:txBody>
      </p:sp>
    </p:spTree>
    <p:extLst>
      <p:ext uri="{BB962C8B-B14F-4D97-AF65-F5344CB8AC3E}">
        <p14:creationId xmlns:p14="http://schemas.microsoft.com/office/powerpoint/2010/main" val="360761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 Слайд с колонкой и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/>
              <a:t>СЛАЙД С КОЛОНКОЙ И ОБЪЕКТОМ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0" y="1463042"/>
            <a:ext cx="4185005" cy="494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1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7"/>
            <a:ext cx="4177154" cy="422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Прямоугольник 9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</a:t>
            </a:r>
            <a:r>
              <a:rPr lang="ru-RU" altLang="ru-RU" sz="900" b="1" dirty="0" err="1">
                <a:solidFill>
                  <a:srgbClr val="B70D18"/>
                </a:solidFill>
                <a:latin typeface="Calibri" panose="020F0502020204030204" pitchFamily="34" charset="0"/>
              </a:rPr>
              <a:t>Лайф</a:t>
            </a: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 Страхование Жизни», 2024</a:t>
            </a:r>
          </a:p>
        </p:txBody>
      </p:sp>
    </p:spTree>
    <p:extLst>
      <p:ext uri="{BB962C8B-B14F-4D97-AF65-F5344CB8AC3E}">
        <p14:creationId xmlns:p14="http://schemas.microsoft.com/office/powerpoint/2010/main" val="7088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Слайд с объектом и текстом гориз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14"/>
          </p:nvPr>
        </p:nvSpPr>
        <p:spPr>
          <a:xfrm>
            <a:off x="239492" y="1444239"/>
            <a:ext cx="8644123" cy="4289988"/>
          </a:xfrm>
          <a:prstGeom prst="rect">
            <a:avLst/>
          </a:prstGeom>
        </p:spPr>
        <p:txBody>
          <a:bodyPr lIns="0" tIns="0" bIns="90000"/>
          <a:lstStyle>
            <a:lvl1pPr marL="0" indent="0">
              <a:buClr>
                <a:srgbClr val="9E0918"/>
              </a:buClr>
              <a:buSzPct val="85000"/>
              <a:buFont typeface="Wingdings" panose="05000000000000000000" pitchFamily="2" charset="2"/>
              <a:buNone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4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2025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/>
              <a:t>СЛАЙД С ОБЪЕКТОМ И ТЕКСТОМ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3" name="Объект 3"/>
          <p:cNvSpPr>
            <a:spLocks noGrp="1"/>
          </p:cNvSpPr>
          <p:nvPr>
            <p:ph sz="half" idx="2"/>
          </p:nvPr>
        </p:nvSpPr>
        <p:spPr>
          <a:xfrm>
            <a:off x="239493" y="5845322"/>
            <a:ext cx="8644123" cy="623843"/>
          </a:xfrm>
          <a:prstGeom prst="rect">
            <a:avLst/>
          </a:prstGeom>
        </p:spPr>
        <p:txBody>
          <a:bodyPr lIns="0" tIns="0" bIns="90000">
            <a:noAutofit/>
          </a:bodyPr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703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 userDrawn="1"/>
        </p:nvSpPr>
        <p:spPr bwMode="auto">
          <a:xfrm>
            <a:off x="254391" y="1924633"/>
            <a:ext cx="845377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baseline="0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1100" b="1" baseline="0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крупнейшая агентская страховая компания России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10 тыс. сотрудников по всей стране заботятся о защите благосостояния более 2 миллионов россиян. Компания обладает крупнейшим уставным капиталом на рынке страхования жизни – 4,1 млрд руб. КАПИТАЛ LIFE является членом Всероссийского союза страховщиков (ВСС) и Ассоциации Страховщиков Жизни (АСЖ). </a:t>
            </a:r>
          </a:p>
          <a:p>
            <a:pPr>
              <a:defRPr/>
            </a:pPr>
            <a:endParaRPr lang="en-US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помогаем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людям реализовывать их жизненные планы и мечты и всегда чувствовать себя защищенными, предоставляя им надежную страховую защиту.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100" b="0" baseline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будем рады сформировать для Вас индивидуальный план страховой защиты и реализации долгосрочных финансовых целей.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Позвоните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нам 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телефону 8 (800) 200-68-86 (звонок по России бесплатный)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или 0911 (для абонентов Билайн, Мегафон, МТС, ТЕЛЕ-2 звонок бесплатный). </a:t>
            </a:r>
          </a:p>
          <a:p>
            <a:pPr>
              <a:defRPr/>
            </a:pPr>
            <a:endParaRPr lang="ru-RU" sz="1100" b="0" baseline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Также Вы можете задать интересующие Вас вопросы на сайте </a:t>
            </a:r>
            <a:r>
              <a:rPr lang="en-US" sz="1100" b="1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KAPLIFE</a:t>
            </a:r>
            <a:r>
              <a:rPr lang="ru-RU" sz="1100" b="1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100" b="1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или лично при встрече с 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финансовым консультантом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ООО «Капитал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Лайф Страхование Жизни»</a:t>
            </a:r>
            <a:r>
              <a:rPr lang="en-US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115035, Российская Федерация, г. Москва, Кадашёвская набережная,  д.30</a:t>
            </a:r>
            <a:r>
              <a:rPr lang="en-US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Лицензии ЦБ РФ СЛ №3984, СЖ №3984, ПС №3984 (без ограничения срока действия).</a:t>
            </a:r>
            <a:r>
              <a:rPr lang="ru-RU" altLang="ru-RU" sz="1100" b="1" kern="1200" dirty="0">
                <a:solidFill>
                  <a:srgbClr val="B70D18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100" b="1" kern="1200" dirty="0">
              <a:solidFill>
                <a:srgbClr val="B70D18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kern="1200" dirty="0">
                <a:solidFill>
                  <a:srgbClr val="B70D18"/>
                </a:solidFill>
                <a:latin typeface="Calibri" panose="020F0502020204030204" pitchFamily="34" charset="0"/>
                <a:ea typeface="+mn-ea"/>
                <a:cs typeface="Arial" charset="0"/>
              </a:rPr>
              <a:t>© ООО «Капитал Лайф Страхование Жизни»,</a:t>
            </a:r>
            <a:r>
              <a:rPr lang="ru-RU" altLang="ru-RU" sz="1100" b="1" kern="1200" baseline="0" dirty="0">
                <a:solidFill>
                  <a:srgbClr val="B70D18"/>
                </a:solidFill>
                <a:latin typeface="Calibri" panose="020F0502020204030204" pitchFamily="34" charset="0"/>
                <a:ea typeface="+mn-ea"/>
                <a:cs typeface="Arial" charset="0"/>
              </a:rPr>
              <a:t> 2024</a:t>
            </a:r>
            <a:endParaRPr lang="ru-RU" altLang="ru-RU" sz="1100" b="1" kern="1200" dirty="0">
              <a:solidFill>
                <a:srgbClr val="B70D18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>
              <a:defRPr/>
            </a:pP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" y="216125"/>
            <a:ext cx="3214116" cy="817626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B70D18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53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тандартный слайд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6" y="6570663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39493" y="2355850"/>
            <a:ext cx="8644123" cy="3951288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6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684792"/>
            <a:ext cx="8644123" cy="63976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39492" y="204471"/>
            <a:ext cx="7581317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</p:spTree>
    <p:extLst>
      <p:ext uri="{BB962C8B-B14F-4D97-AF65-F5344CB8AC3E}">
        <p14:creationId xmlns:p14="http://schemas.microsoft.com/office/powerpoint/2010/main" val="361886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8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</a:t>
            </a:r>
            <a:r>
              <a:rPr lang="ru-RU" altLang="ru-RU" sz="900" b="1" dirty="0" err="1">
                <a:solidFill>
                  <a:srgbClr val="B70D18"/>
                </a:solidFill>
                <a:latin typeface="Calibri" panose="020F0502020204030204" pitchFamily="34" charset="0"/>
              </a:rPr>
              <a:t>Лайф</a:t>
            </a: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 Страхование Жизни», 2022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25630" y="1600200"/>
            <a:ext cx="8657985" cy="469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kern="0" dirty="0"/>
              <a:t>ОБРАЗЕЦ ЗАГОЛОВКА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94" r:id="rId2"/>
    <p:sldLayoutId id="2147484000" r:id="rId3"/>
    <p:sldLayoutId id="2147483985" r:id="rId4"/>
    <p:sldLayoutId id="2147483987" r:id="rId5"/>
    <p:sldLayoutId id="2147484001" r:id="rId6"/>
    <p:sldLayoutId id="2147483993" r:id="rId7"/>
    <p:sldLayoutId id="2147483988" r:id="rId8"/>
    <p:sldLayoutId id="2147484002" r:id="rId9"/>
    <p:sldLayoutId id="2147484004" r:id="rId10"/>
    <p:sldLayoutId id="2147484005" r:id="rId11"/>
    <p:sldLayoutId id="214748400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23232"/>
          </a:solidFill>
          <a:latin typeface="+mj-lt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90000"/>
        <a:buFont typeface="Wingdings" panose="05000000000000000000" pitchFamily="2" charset="2"/>
        <a:buChar char="§"/>
        <a:defRPr kumimoji="1" sz="20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50000"/>
        <a:buFont typeface="Wingdings" panose="05000000000000000000" pitchFamily="2" charset="2"/>
        <a:buChar char="q"/>
        <a:defRPr kumimoji="1" sz="16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-clinica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2762"/>
            <a:ext cx="6419804" cy="5038799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 sz="quarter"/>
          </p:nvPr>
        </p:nvSpPr>
        <p:spPr>
          <a:xfrm>
            <a:off x="1" y="2735168"/>
            <a:ext cx="4328160" cy="97577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«МЕЖДУНАР</a:t>
            </a:r>
            <a:r>
              <a:rPr lang="ru-RU" sz="2800" dirty="0">
                <a:solidFill>
                  <a:schemeClr val="bg1"/>
                </a:solidFill>
              </a:rPr>
              <a:t>ОДНЫЙ</a:t>
            </a:r>
            <a:r>
              <a:rPr lang="ru-RU" sz="2800" dirty="0">
                <a:solidFill>
                  <a:schemeClr val="accent2"/>
                </a:solidFill>
              </a:rPr>
              <a:t> МЕДИЦИН</a:t>
            </a:r>
            <a:r>
              <a:rPr lang="ru-RU" sz="2800" dirty="0">
                <a:solidFill>
                  <a:schemeClr val="bg1"/>
                </a:solidFill>
              </a:rPr>
              <a:t>СКИЙ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1"/>
                </a:solidFill>
              </a:rPr>
              <a:t>СТАНДА</a:t>
            </a:r>
            <a:r>
              <a:rPr lang="ru-RU" sz="2800" dirty="0">
                <a:solidFill>
                  <a:schemeClr val="bg1"/>
                </a:solidFill>
              </a:rPr>
              <a:t>РТ»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ru-RU" sz="2800" b="0" dirty="0">
                <a:solidFill>
                  <a:schemeClr val="accent1"/>
                </a:solidFill>
              </a:rPr>
              <a:t>(3 года)</a:t>
            </a:r>
            <a:br>
              <a:rPr lang="ru-RU" sz="2800" b="0" dirty="0">
                <a:solidFill>
                  <a:schemeClr val="accent2"/>
                </a:solidFill>
              </a:rPr>
            </a:br>
            <a:br>
              <a:rPr lang="ru-RU" sz="2800" dirty="0">
                <a:solidFill>
                  <a:schemeClr val="accent2"/>
                </a:solidFill>
              </a:rPr>
            </a:b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6664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kern="1200" dirty="0">
                <a:solidFill>
                  <a:schemeClr val="accent2"/>
                </a:solidFill>
              </a:rPr>
              <a:t>ОСНОВНЫЕ ПАРАМЕТРЫ ПРОГРАММЫ</a:t>
            </a:r>
            <a:endParaRPr lang="ru-RU" sz="2400" kern="1200" dirty="0">
              <a:solidFill>
                <a:schemeClr val="accent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graphicFrame>
        <p:nvGraphicFramePr>
          <p:cNvPr id="1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317297"/>
              </p:ext>
            </p:extLst>
          </p:nvPr>
        </p:nvGraphicFramePr>
        <p:xfrm>
          <a:off x="248457" y="1383057"/>
          <a:ext cx="8647085" cy="4314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15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baseline="0" dirty="0">
                          <a:solidFill>
                            <a:srgbClr val="4B463F"/>
                          </a:solidFill>
                          <a:latin typeface="+mn-lt"/>
                        </a:rPr>
                        <a:t>ПАРАМЕТР ПРОГРАММЫ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baseline="0" dirty="0">
                          <a:solidFill>
                            <a:srgbClr val="4B463F"/>
                          </a:solidFill>
                          <a:latin typeface="+mn-lt"/>
                        </a:rPr>
                        <a:t>ЗНАЧЕНИЕ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2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Страхователь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Arial"/>
                        </a:rPr>
                        <a:t>Физическое лицо, обладающее гражданской дееспособностью. Гражданин РФ, иностранный гражданин, въезжающий или прибывающие на территории РФ. Лицо без гражданства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9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Застрахованный</a:t>
                      </a:r>
                      <a:endParaRPr lang="ru-RU" sz="1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Arial"/>
                        </a:rPr>
                        <a:t>Физическое лицо, возраст которого на дату заключения договора страхования составляет от 0 до 75 лет, но не более 75 полных лет на дату окончания действия договора страхования. Гражданин РФ, иностранный гражданин, въезжающий или прибывающие на территории РФ. Лицо без гражданства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9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Срок страхования</a:t>
                      </a:r>
                      <a:endParaRPr lang="ru-RU" sz="1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Arial"/>
                        </a:rPr>
                        <a:t>3 года (с возможностью пролонгации)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9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Валюта страхования</a:t>
                      </a:r>
                      <a:endParaRPr lang="ru-RU" sz="1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Arial"/>
                        </a:rPr>
                        <a:t>Рубли РФ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9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Страховые риски</a:t>
                      </a:r>
                      <a:endParaRPr lang="ru-RU" sz="1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Arial"/>
                        </a:rPr>
                        <a:t>В зависимости от выбранного Страхователем варианта программы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Временная франшиза</a:t>
                      </a:r>
                      <a:endParaRPr lang="ru-RU" sz="1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Да, точные сроки применяемых франшиз зависят от выбранного Страхователем варианта программы и указываются в договоре страхования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Территория покрытия</a:t>
                      </a:r>
                      <a:endParaRPr lang="ru-RU" sz="1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Российская</a:t>
                      </a:r>
                      <a:r>
                        <a:rPr lang="ru-RU" sz="1000" baseline="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 Федерация (по всем рискам, за исключением риска «Второе экспертное медицинское мнение»)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aseline="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Весь мир (по риску 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«Второе экспертное медицинское мнение»)</a:t>
                      </a:r>
                      <a:endParaRPr lang="ru-RU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6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1200" dirty="0">
                <a:solidFill>
                  <a:schemeClr val="accent2"/>
                </a:solidFill>
              </a:rPr>
              <a:t>КАК ДЕЙСТВУЕТ ПРОГРАММА?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66C29-175A-B12B-F3B6-922094A58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1" y="1318834"/>
            <a:ext cx="7050122" cy="52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4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6024AB-B340-44F9-A113-8CE644EFEC87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8499" y="180884"/>
            <a:ext cx="8179273" cy="83578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sz="2400" dirty="0">
                <a:solidFill>
                  <a:schemeClr val="accent2"/>
                </a:solidFill>
                <a:ea typeface="Arial" charset="0"/>
                <a:cs typeface="Arial" charset="0"/>
              </a:rPr>
              <a:t>Второе экспертное медицинское мнение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939" y="5107754"/>
            <a:ext cx="85425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rgbClr val="9E0918"/>
              </a:buClr>
              <a:buSzPct val="85000"/>
              <a:buBlip>
                <a:blip r:embed="rId2"/>
              </a:buBlip>
              <a:defRPr/>
            </a:pPr>
            <a:r>
              <a:rPr lang="ru-RU" sz="1600" b="0" kern="0" dirty="0">
                <a:solidFill>
                  <a:prstClr val="black"/>
                </a:solidFill>
                <a:latin typeface="Calibri"/>
              </a:rPr>
              <a:t>Подтверждение/опровержение диагноза 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9E0918"/>
              </a:buClr>
              <a:buSzPct val="85000"/>
              <a:buBlip>
                <a:blip r:embed="rId2"/>
              </a:buBlip>
              <a:defRPr/>
            </a:pPr>
            <a:r>
              <a:rPr lang="ru-RU" sz="1600" b="0" kern="0" dirty="0">
                <a:solidFill>
                  <a:prstClr val="black"/>
                </a:solidFill>
                <a:latin typeface="Calibri"/>
              </a:rPr>
              <a:t>Рекомендации по эффективным методам и месту лечения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9E0918"/>
              </a:buClr>
              <a:buSzPct val="85000"/>
              <a:defRPr/>
            </a:pPr>
            <a:r>
              <a:rPr lang="ru-RU" sz="1600" b="0" kern="0" dirty="0">
                <a:solidFill>
                  <a:prstClr val="black"/>
                </a:solidFill>
                <a:latin typeface="Calibri"/>
              </a:rPr>
              <a:t>       при необходимости – дальнейшему обследованию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939" y="4692118"/>
            <a:ext cx="7330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CA771"/>
              </a:buClr>
              <a:defRPr/>
            </a:pPr>
            <a:r>
              <a:rPr lang="ru-RU" sz="1600" kern="0" dirty="0">
                <a:latin typeface="Calibri"/>
              </a:rPr>
              <a:t>В результате консультации Застрахованный получает: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2761" y="2606065"/>
            <a:ext cx="167315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B70D18"/>
              </a:buClr>
              <a:buSzPct val="85000"/>
              <a:buBlip>
                <a:blip r:embed="rId3"/>
              </a:buBlip>
            </a:pPr>
            <a:r>
              <a:rPr lang="ru-RU" sz="1600" b="0" kern="0" dirty="0">
                <a:solidFill>
                  <a:srgbClr val="3F3F3F"/>
                </a:solidFill>
                <a:latin typeface="Calibri"/>
                <a:cs typeface="Arial" charset="0"/>
              </a:rPr>
              <a:t>Онкология</a:t>
            </a:r>
          </a:p>
          <a:p>
            <a:pPr marL="285750" indent="-285750">
              <a:spcBef>
                <a:spcPts val="400"/>
              </a:spcBef>
              <a:buClr>
                <a:srgbClr val="B70D18"/>
              </a:buClr>
              <a:buSzPct val="85000"/>
              <a:buBlip>
                <a:blip r:embed="rId3"/>
              </a:buBlip>
            </a:pPr>
            <a:r>
              <a:rPr lang="ru-RU" sz="1600" b="0" kern="0" dirty="0">
                <a:solidFill>
                  <a:srgbClr val="3F3F3F"/>
                </a:solidFill>
                <a:latin typeface="Calibri"/>
                <a:cs typeface="Arial" charset="0"/>
              </a:rPr>
              <a:t>Неврология</a:t>
            </a:r>
          </a:p>
          <a:p>
            <a:pPr marL="285750" indent="-285750">
              <a:spcBef>
                <a:spcPts val="400"/>
              </a:spcBef>
              <a:buClr>
                <a:srgbClr val="B70D18"/>
              </a:buClr>
              <a:buSzPct val="85000"/>
              <a:buBlip>
                <a:blip r:embed="rId3"/>
              </a:buBlip>
            </a:pPr>
            <a:r>
              <a:rPr lang="ru-RU" sz="1600" b="0" kern="0" dirty="0">
                <a:solidFill>
                  <a:srgbClr val="3F3F3F"/>
                </a:solidFill>
                <a:latin typeface="Calibri"/>
                <a:cs typeface="Arial" charset="0"/>
              </a:rPr>
              <a:t>Нефрология</a:t>
            </a:r>
          </a:p>
          <a:p>
            <a:pPr marL="285750" indent="-285750">
              <a:spcBef>
                <a:spcPts val="400"/>
              </a:spcBef>
              <a:buClr>
                <a:srgbClr val="B70D18"/>
              </a:buClr>
              <a:buSzPct val="85000"/>
              <a:buBlip>
                <a:blip r:embed="rId3"/>
              </a:buBlip>
            </a:pPr>
            <a:r>
              <a:rPr lang="ru-RU" sz="1600" b="0" kern="0" dirty="0">
                <a:solidFill>
                  <a:srgbClr val="3F3F3F"/>
                </a:solidFill>
                <a:latin typeface="Calibri"/>
                <a:cs typeface="Arial" charset="0"/>
              </a:rPr>
              <a:t>Ортопедия</a:t>
            </a:r>
          </a:p>
          <a:p>
            <a:pPr marL="285750" indent="-285750">
              <a:spcBef>
                <a:spcPts val="400"/>
              </a:spcBef>
              <a:buClr>
                <a:srgbClr val="B70D18"/>
              </a:buClr>
              <a:buSzPct val="85000"/>
              <a:buBlip>
                <a:blip r:embed="rId3"/>
              </a:buBlip>
            </a:pPr>
            <a:r>
              <a:rPr lang="ru-RU" sz="1600" b="0" kern="0" dirty="0">
                <a:solidFill>
                  <a:srgbClr val="3F3F3F"/>
                </a:solidFill>
                <a:latin typeface="Calibri"/>
                <a:cs typeface="Arial" charset="0"/>
              </a:rPr>
              <a:t>Кардиология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696" y="3193406"/>
            <a:ext cx="127310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kern="0" dirty="0">
                <a:solidFill>
                  <a:srgbClr val="3F3F3F"/>
                </a:solidFill>
                <a:latin typeface="Calibri"/>
                <a:cs typeface="Arial" charset="0"/>
              </a:rPr>
              <a:t>Области </a:t>
            </a:r>
          </a:p>
          <a:p>
            <a:r>
              <a:rPr lang="ru-RU" sz="1700" kern="0" dirty="0">
                <a:solidFill>
                  <a:srgbClr val="3F3F3F"/>
                </a:solidFill>
                <a:latin typeface="Calibri"/>
                <a:cs typeface="Arial" charset="0"/>
              </a:rPr>
              <a:t>медицины</a:t>
            </a:r>
            <a:r>
              <a:rPr lang="ru-RU" sz="1700" b="0" kern="0" dirty="0">
                <a:solidFill>
                  <a:srgbClr val="3F3F3F"/>
                </a:solidFill>
                <a:latin typeface="Calibri"/>
                <a:cs typeface="Arial" charset="0"/>
              </a:rPr>
              <a:t>:</a:t>
            </a:r>
          </a:p>
        </p:txBody>
      </p:sp>
      <p:sp>
        <p:nvSpPr>
          <p:cNvPr id="7" name="Левая фигурная скобка 6"/>
          <p:cNvSpPr/>
          <p:nvPr/>
        </p:nvSpPr>
        <p:spPr bwMode="auto">
          <a:xfrm>
            <a:off x="1557708" y="2670390"/>
            <a:ext cx="371571" cy="139997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7605" y="2715553"/>
            <a:ext cx="3394025" cy="133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spcBef>
                <a:spcPts val="600"/>
              </a:spcBef>
              <a:buClr>
                <a:srgbClr val="B70D18"/>
              </a:buClr>
              <a:buSzPct val="85000"/>
              <a:buBlip>
                <a:blip r:embed="rId3"/>
              </a:buBlip>
            </a:pPr>
            <a:r>
              <a:rPr lang="ru-RU" sz="1600" b="0" kern="0" dirty="0">
                <a:solidFill>
                  <a:srgbClr val="3F3F3F"/>
                </a:solidFill>
                <a:latin typeface="Calibri"/>
                <a:cs typeface="Arial" charset="0"/>
              </a:rPr>
              <a:t>Перевод медицинских документов</a:t>
            </a:r>
          </a:p>
          <a:p>
            <a:pPr marL="285750" indent="-285750">
              <a:lnSpc>
                <a:spcPts val="1700"/>
              </a:lnSpc>
              <a:spcBef>
                <a:spcPts val="600"/>
              </a:spcBef>
              <a:buClr>
                <a:srgbClr val="B70D18"/>
              </a:buClr>
              <a:buSzPct val="85000"/>
              <a:buBlip>
                <a:blip r:embed="rId3"/>
              </a:buBlip>
            </a:pPr>
            <a:r>
              <a:rPr lang="ru-RU" sz="1600" b="0" kern="0" dirty="0">
                <a:solidFill>
                  <a:srgbClr val="3F3F3F"/>
                </a:solidFill>
                <a:latin typeface="Calibri"/>
                <a:cs typeface="Arial" charset="0"/>
              </a:rPr>
              <a:t>Рекомендации иностранного врача-эксперта </a:t>
            </a:r>
          </a:p>
          <a:p>
            <a:pPr marL="285750" indent="-285750">
              <a:lnSpc>
                <a:spcPts val="1700"/>
              </a:lnSpc>
              <a:spcBef>
                <a:spcPts val="600"/>
              </a:spcBef>
              <a:buClr>
                <a:srgbClr val="B70D18"/>
              </a:buClr>
              <a:buSzPct val="85000"/>
              <a:buBlip>
                <a:blip r:embed="rId3"/>
              </a:buBlip>
            </a:pPr>
            <a:r>
              <a:rPr lang="ru-RU" sz="1600" b="0" kern="0" dirty="0">
                <a:solidFill>
                  <a:srgbClr val="3F3F3F"/>
                </a:solidFill>
                <a:latin typeface="Calibri"/>
                <a:cs typeface="Arial" charset="0"/>
              </a:rPr>
              <a:t>Перевод отчета врача-эксперта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19680" y="3193406"/>
            <a:ext cx="90441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kern="0" dirty="0">
                <a:solidFill>
                  <a:srgbClr val="3F3F3F"/>
                </a:solidFill>
                <a:latin typeface="Calibri"/>
                <a:cs typeface="Arial" charset="0"/>
              </a:rPr>
              <a:t>Сервис</a:t>
            </a:r>
            <a:r>
              <a:rPr lang="ru-RU" sz="1700" b="0" kern="0" dirty="0">
                <a:solidFill>
                  <a:srgbClr val="3F3F3F"/>
                </a:solidFill>
                <a:latin typeface="Calibri"/>
                <a:cs typeface="Arial" charset="0"/>
              </a:rPr>
              <a:t>:</a:t>
            </a:r>
          </a:p>
        </p:txBody>
      </p:sp>
      <p:sp>
        <p:nvSpPr>
          <p:cNvPr id="14" name="Левая фигурная скобка 13"/>
          <p:cNvSpPr/>
          <p:nvPr/>
        </p:nvSpPr>
        <p:spPr bwMode="auto">
          <a:xfrm>
            <a:off x="4861019" y="2776377"/>
            <a:ext cx="371571" cy="11880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259" y="1359354"/>
            <a:ext cx="863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latin typeface="+mn-lt"/>
              </a:rPr>
              <a:t>Услуга (1 раз в год) по риску </a:t>
            </a:r>
            <a:r>
              <a:rPr lang="ru-RU" sz="1600" dirty="0">
                <a:solidFill>
                  <a:schemeClr val="accent2"/>
                </a:solidFill>
                <a:latin typeface="+mn-lt"/>
              </a:rPr>
              <a:t>«Второе экспертное медицинское мнение» </a:t>
            </a:r>
            <a:r>
              <a:rPr lang="ru-RU" sz="1600" b="0" dirty="0">
                <a:latin typeface="+mn-lt"/>
              </a:rPr>
              <a:t>проводится на основе медицинской документации и результатов исследований (первого медицинского мнения от лечащего врача застрахованного) </a:t>
            </a:r>
            <a:r>
              <a:rPr lang="ru-RU" sz="1600" b="0" dirty="0">
                <a:solidFill>
                  <a:srgbClr val="9E0918"/>
                </a:solidFill>
                <a:latin typeface="+mn-lt"/>
              </a:rPr>
              <a:t>без прямого контакта Застрахованного с врачом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067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1200" dirty="0">
                <a:solidFill>
                  <a:schemeClr val="accent2"/>
                </a:solidFill>
              </a:rPr>
              <a:t>Покрытие по основным нозологиям (рискам)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504" y="2073369"/>
            <a:ext cx="1592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B70D18"/>
                </a:solidFill>
                <a:latin typeface="Calibri"/>
              </a:rPr>
              <a:t>Онкология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987" y="3064083"/>
            <a:ext cx="1492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B70D18"/>
                </a:solidFill>
                <a:latin typeface="Calibri"/>
              </a:rPr>
              <a:t>Кардиология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666" y="4335872"/>
            <a:ext cx="1687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B70D18"/>
                </a:solidFill>
                <a:latin typeface="Calibri"/>
              </a:rPr>
              <a:t>Нейрохирургия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666" y="5344772"/>
            <a:ext cx="1687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B70D18"/>
                </a:solidFill>
                <a:latin typeface="Calibri"/>
              </a:rPr>
              <a:t>Ортопедия</a:t>
            </a:r>
            <a:endParaRPr lang="ru-RU" sz="1600" b="0" dirty="0">
              <a:solidFill>
                <a:srgbClr val="B70D18"/>
              </a:solidFill>
              <a:latin typeface="Calibri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43960"/>
              </p:ext>
            </p:extLst>
          </p:nvPr>
        </p:nvGraphicFramePr>
        <p:xfrm>
          <a:off x="1900254" y="1199620"/>
          <a:ext cx="6785988" cy="31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5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медицинских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Нозология /методы</a:t>
                      </a:r>
                      <a:r>
                        <a:rPr lang="ru-RU" sz="1400" baseline="0" dirty="0"/>
                        <a:t> терапии (примеры)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Равнобедренный треугольник 10"/>
          <p:cNvSpPr/>
          <p:nvPr/>
        </p:nvSpPr>
        <p:spPr bwMode="auto">
          <a:xfrm rot="10800000">
            <a:off x="3160234" y="1518720"/>
            <a:ext cx="512466" cy="253410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 rot="10800000">
            <a:off x="6608483" y="1519511"/>
            <a:ext cx="512466" cy="253410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F3F3F"/>
              </a:solidFill>
              <a:latin typeface="Arial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65087"/>
              </p:ext>
            </p:extLst>
          </p:nvPr>
        </p:nvGraphicFramePr>
        <p:xfrm>
          <a:off x="1867279" y="1772130"/>
          <a:ext cx="6801548" cy="100799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3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Приемы, анализы, МРТ, КТ, ПЭТ КТ, сцинтиграфия, иммуногистохимия, онкомаркеры, радиоизотопные исследования, биопсия, верификация диагноза, оплата медикаментов и т.п.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ЗЛОКАЧЕСТВЕННЫЕ НОВООБРАЗОВАНИЯ 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(кроме исключенных из покрытия):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классическая хирургия,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радиохирургия, 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химиотерапия, иммунотерапия, лучевая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терапия  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(в т.ч. 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3-D-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конформная и 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IMRT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брахитерапия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гамма-нож), таргеты и другие современные методы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68637"/>
              </p:ext>
            </p:extLst>
          </p:nvPr>
        </p:nvGraphicFramePr>
        <p:xfrm>
          <a:off x="1881767" y="2823517"/>
          <a:ext cx="6801548" cy="116039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4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период планового хирургического лечения в стационаре - пребывание в палате, лабораторные и визуализиру-ющие исследования, функциональная диагностика, реанимационные мероприятия и т.п.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АКШ, ЗАМЕНА СЕРДЕЧНЫХ КЛАПАНОВ, ПЛАСТИКА СОСУДОВ СЕРДЦА, ХИРУРГИЧЕСКОЕ ЛЕЧЕНИЕ НАРУШЕНИЙ СЕРДЕЧНОГО РИТМА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классическая хирургия, малотравматичные эндоскопические операции, медикаментозная терапия. Постоперационное сопровождение (медикаменты в дневном стационаре и при амбулаторном лечении)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88365"/>
              </p:ext>
            </p:extLst>
          </p:nvPr>
        </p:nvGraphicFramePr>
        <p:xfrm>
          <a:off x="1878585" y="4022512"/>
          <a:ext cx="6801548" cy="100799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4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период планового хирургического лечения в стационаре - хирургические вмешательства, пребывание в палате,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лабораторные, визуализирующие и функциональная диагностика, реанимационные мероприятия и т.п.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ОПУХОЛИ ГОЛОВНОГО И СПИННОГО МОЗГА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Радиохирургия, гамма-нож, иммунотерапия, химиотерапия, лекарственные средства в дневном стационаре и при амбулаторном лечении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802307"/>
              </p:ext>
            </p:extLst>
          </p:nvPr>
        </p:nvGraphicFramePr>
        <p:xfrm>
          <a:off x="1910739" y="5105400"/>
          <a:ext cx="6801548" cy="115327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4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3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период планового хирургического лечения в стационаре - хирургические вмешательства, пребывание в палате,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лабораторные, визуализирующие и функциональная диагностика, реанимационные мероприятия и т.п.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ПЛАНОВЫЕ ОРТОПЕДИЧЕСКИЕ ВМЕШАТЕЛЬСТВА, включая замену крупных суставов (тазобедренного и коленного)</a:t>
                      </a:r>
                      <a:endParaRPr kumimoji="0" lang="ru-RU" sz="12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12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1200" dirty="0">
                <a:solidFill>
                  <a:schemeClr val="accent2"/>
                </a:solidFill>
              </a:rPr>
              <a:t>Сервисные услуги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51" y="1252173"/>
            <a:ext cx="8258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B70D18"/>
              </a:buClr>
              <a:buSzPct val="90000"/>
            </a:pPr>
            <a:r>
              <a:rPr lang="ru-RU" dirty="0">
                <a:solidFill>
                  <a:srgbClr val="3F3F3F"/>
                </a:solidFill>
                <a:latin typeface="Calibri"/>
                <a:cs typeface="Arial" charset="0"/>
              </a:rPr>
              <a:t>Помимо лечения Программа включает дополнительные услуги*: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51" y="6211111"/>
            <a:ext cx="7613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3F3F3F"/>
                </a:solidFill>
                <a:latin typeface="Calibri"/>
              </a:rPr>
              <a:t>* - полный перечень см.  в описании Программы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9491" y="1708011"/>
            <a:ext cx="7739769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B70D18"/>
              </a:buClr>
              <a:buSzPct val="90000"/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  <a:cs typeface="Arial" charset="0"/>
              </a:rPr>
              <a:t>определение лучшей клиники в стране, выбранной клиентом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B70D18"/>
              </a:buClr>
              <a:buSzPct val="90000"/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  <a:cs typeface="Arial" charset="0"/>
              </a:rPr>
              <a:t>перелет/переезд Застрахованного и сопровождающего лица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B70D18"/>
              </a:buClr>
              <a:buSzPct val="90000"/>
              <a:buFontTx/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  <a:cs typeface="Arial" charset="0"/>
              </a:rPr>
              <a:t>персональный менеджер (курирует Застрахованного)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B70D18"/>
              </a:buClr>
              <a:buSzPct val="90000"/>
              <a:buFontTx/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  <a:cs typeface="Arial" charset="0"/>
              </a:rPr>
              <a:t>трансфер до гостиницы или в медицинское учреждение, по медицинским показаниям – медицинская транспортировка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B70D18"/>
              </a:buClr>
              <a:buSzPct val="90000"/>
              <a:buFontTx/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  <a:cs typeface="Arial" charset="0"/>
              </a:rPr>
              <a:t>2-х местный номер в гостинице для Застрахованного и сопровождающего лица либо размещение в 2-х местной палате при госпитализации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B70D18"/>
              </a:buClr>
              <a:buSzPct val="90000"/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</a:rPr>
              <a:t>трансфер при возвращении домой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B70D18"/>
              </a:buClr>
              <a:buSzPct val="90000"/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</a:rPr>
              <a:t>Оплата медикаментов по возвращении домой в рамках лимитов, определенных вариантов программы страхования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B70D18"/>
              </a:buClr>
              <a:buSzPct val="90000"/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</a:rPr>
              <a:t>Дополнительные сервисы и услуги в зависимости от выбранного варианта</a:t>
            </a:r>
          </a:p>
        </p:txBody>
      </p:sp>
    </p:spTree>
    <p:extLst>
      <p:ext uri="{BB962C8B-B14F-4D97-AF65-F5344CB8AC3E}">
        <p14:creationId xmlns:p14="http://schemas.microsoft.com/office/powerpoint/2010/main" val="327186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1200" dirty="0">
                <a:solidFill>
                  <a:schemeClr val="accent2"/>
                </a:solidFill>
              </a:rPr>
              <a:t>Временные франшизы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2771" y="2917139"/>
            <a:ext cx="488632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sz="1600" dirty="0">
                <a:solidFill>
                  <a:srgbClr val="3F3F3F"/>
                </a:solidFill>
                <a:latin typeface="Calibri"/>
              </a:rPr>
              <a:t>«Лечение злокачественных новообразований»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sz="1600" dirty="0">
                <a:solidFill>
                  <a:srgbClr val="3F3F3F"/>
                </a:solidFill>
                <a:latin typeface="Calibri"/>
              </a:rPr>
              <a:t>«Кардиохирургия»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sz="1600" dirty="0">
                <a:solidFill>
                  <a:srgbClr val="3F3F3F"/>
                </a:solidFill>
                <a:latin typeface="Calibri"/>
              </a:rPr>
              <a:t>«Нейрохирургия»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5199" y="1313298"/>
            <a:ext cx="79501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F3F3F"/>
                </a:solidFill>
                <a:latin typeface="Calibri"/>
                <a:ea typeface="Calibri"/>
                <a:cs typeface="Times New Roman"/>
              </a:rPr>
              <a:t>Временная франшиза </a:t>
            </a:r>
            <a:r>
              <a:rPr lang="ru-RU" sz="1600" dirty="0">
                <a:solidFill>
                  <a:srgbClr val="3F3F3F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ru-RU" sz="1600" b="0" dirty="0">
                <a:solidFill>
                  <a:srgbClr val="3F3F3F"/>
                </a:solidFill>
                <a:latin typeface="Calibri"/>
                <a:ea typeface="Calibri"/>
                <a:cs typeface="Times New Roman"/>
              </a:rPr>
              <a:t>период времени с момента вступления Договора страхования в силу, в течение которого Страховщик освобожден от ответственности </a:t>
            </a:r>
          </a:p>
          <a:p>
            <a:r>
              <a:rPr lang="ru-RU" sz="1600" b="0" dirty="0">
                <a:solidFill>
                  <a:srgbClr val="3F3F3F"/>
                </a:solidFill>
                <a:latin typeface="Calibri"/>
                <a:ea typeface="Calibri"/>
                <a:cs typeface="Times New Roman"/>
              </a:rPr>
              <a:t>по определенному риску. Диагноз, установленный в течение временной франшизы или до заключения договора страхования (предшествующие заболевания), не является страховым случаем</a:t>
            </a:r>
            <a:endParaRPr lang="ru-RU" sz="1600" b="0" dirty="0">
              <a:solidFill>
                <a:srgbClr val="3F3F3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2054" y="2467460"/>
            <a:ext cx="3663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F3F3F"/>
                </a:solidFill>
                <a:latin typeface="Calibri"/>
                <a:ea typeface="Calibri"/>
                <a:cs typeface="Times New Roman"/>
              </a:rPr>
              <a:t>Временная франшиза по рискам:  </a:t>
            </a:r>
            <a:endParaRPr lang="ru-RU" sz="2000" dirty="0">
              <a:solidFill>
                <a:srgbClr val="3F3F3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9097" y="320028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B70D18"/>
                </a:solidFill>
                <a:latin typeface="Calibri"/>
              </a:rPr>
              <a:t>90 дней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2053" y="4025134"/>
            <a:ext cx="3496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3F3F3F"/>
                </a:solidFill>
                <a:latin typeface="Calibri"/>
                <a:ea typeface="Calibri"/>
                <a:cs typeface="Times New Roman"/>
              </a:rPr>
              <a:t>Временная франшиза по риску:  </a:t>
            </a:r>
            <a:endParaRPr lang="ru-RU" sz="2000" dirty="0">
              <a:solidFill>
                <a:srgbClr val="3F3F3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2053" y="4414306"/>
            <a:ext cx="4352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rgbClr val="3F3F3F"/>
                </a:solidFill>
                <a:latin typeface="Calibri"/>
              </a:rPr>
              <a:t>«Второе экспертное медицинское мнение» </a:t>
            </a:r>
            <a:r>
              <a:rPr lang="ru-RU" sz="1600" b="0" dirty="0">
                <a:solidFill>
                  <a:srgbClr val="3F3F3F"/>
                </a:solidFill>
                <a:latin typeface="Calibri"/>
              </a:rPr>
              <a:t>(диагноз должен быть установлен позже)</a:t>
            </a:r>
          </a:p>
        </p:txBody>
      </p:sp>
      <p:pic>
        <p:nvPicPr>
          <p:cNvPr id="13313" name="Picture 1" descr="C:\Users\NNZatsarnyy\AppData\Local\Microsoft\Windows\Temporary Internet Files\Content.Outlook\ELK1TX65\KL_Icons_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3" y="1416011"/>
            <a:ext cx="617918" cy="6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6265" y="4999081"/>
            <a:ext cx="48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F3F3F"/>
                </a:solidFill>
                <a:latin typeface="Calibri"/>
                <a:ea typeface="Calibri"/>
                <a:cs typeface="Times New Roman"/>
              </a:rPr>
              <a:t>Временная франшиза по риску «Ортопедия»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86265" y="53675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</a:rPr>
              <a:t>раздел А </a:t>
            </a:r>
            <a:r>
              <a:rPr lang="ru-RU" dirty="0">
                <a:solidFill>
                  <a:srgbClr val="B70D18"/>
                </a:solidFill>
                <a:latin typeface="Calibri"/>
              </a:rPr>
              <a:t> 90 дней</a:t>
            </a:r>
            <a:r>
              <a:rPr lang="ru-RU" sz="1600" b="0" dirty="0">
                <a:solidFill>
                  <a:srgbClr val="3F3F3F"/>
                </a:solidFill>
                <a:latin typeface="Calibri"/>
              </a:rPr>
              <a:t>;  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</a:rPr>
              <a:t>разделы Б и В </a:t>
            </a:r>
            <a:r>
              <a:rPr lang="ru-RU" dirty="0">
                <a:solidFill>
                  <a:srgbClr val="B70D18"/>
                </a:solidFill>
                <a:latin typeface="Calibri"/>
              </a:rPr>
              <a:t> 180 дней</a:t>
            </a:r>
            <a:r>
              <a:rPr lang="ru-RU" sz="1600" b="0" dirty="0">
                <a:solidFill>
                  <a:srgbClr val="3F3F3F"/>
                </a:solidFill>
                <a:latin typeface="Calibri"/>
              </a:rPr>
              <a:t>;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sz="1600" b="0" dirty="0">
                <a:solidFill>
                  <a:srgbClr val="3F3F3F"/>
                </a:solidFill>
                <a:latin typeface="Calibri"/>
              </a:rPr>
              <a:t>раздел Г  </a:t>
            </a:r>
            <a:r>
              <a:rPr lang="ru-RU" dirty="0">
                <a:solidFill>
                  <a:srgbClr val="B70D18"/>
                </a:solidFill>
                <a:latin typeface="Calibri"/>
              </a:rPr>
              <a:t>360 дней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25603" y="441430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B70D18"/>
                </a:solidFill>
                <a:latin typeface="Calibri"/>
              </a:rPr>
              <a:t>14 дней</a:t>
            </a: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5392203" y="4598972"/>
            <a:ext cx="385177" cy="0"/>
          </a:xfrm>
          <a:prstGeom prst="straightConnector1">
            <a:avLst/>
          </a:prstGeom>
          <a:solidFill>
            <a:schemeClr val="accent1"/>
          </a:solidFill>
          <a:ln w="1651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213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4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Плановое хирургическое лечение, проводимое на позвоночнике или на крупных суставах (коленный, тазобедренный), включая: </a:t>
            </a:r>
          </a:p>
          <a:p>
            <a:endParaRPr lang="ru-RU" sz="1400" dirty="0"/>
          </a:p>
          <a:p>
            <a:pPr eaLnBrk="0" hangingPunct="0"/>
            <a:r>
              <a:rPr lang="ru-RU" sz="1400" b="1" dirty="0">
                <a:solidFill>
                  <a:schemeClr val="accent4"/>
                </a:solidFill>
              </a:rPr>
              <a:t>Раздел А)</a:t>
            </a:r>
            <a:r>
              <a:rPr lang="ru-RU" sz="1400" dirty="0">
                <a:solidFill>
                  <a:schemeClr val="accent4"/>
                </a:solidFill>
              </a:rPr>
              <a:t> </a:t>
            </a:r>
            <a:r>
              <a:rPr lang="ru-RU" sz="1400" dirty="0"/>
              <a:t>реконструктивные и </a:t>
            </a:r>
            <a:r>
              <a:rPr lang="ru-RU" sz="1400" dirty="0" err="1"/>
              <a:t>декомпрессивные</a:t>
            </a:r>
            <a:r>
              <a:rPr lang="ru-RU" sz="1400" dirty="0"/>
              <a:t> операции при повреждениях позвоночника, наступивших </a:t>
            </a:r>
            <a:r>
              <a:rPr lang="ru-RU" sz="1400" b="1" dirty="0"/>
              <a:t>в результате травмы, полученной вследствие несчастного случая </a:t>
            </a:r>
            <a:r>
              <a:rPr lang="ru-RU" sz="1400" dirty="0"/>
              <a:t>в период действия договора страхования:</a:t>
            </a:r>
          </a:p>
          <a:p>
            <a:pPr eaLnBrk="0" hangingPunct="0"/>
            <a:r>
              <a:rPr lang="ru-RU" sz="1400" b="1" dirty="0">
                <a:solidFill>
                  <a:schemeClr val="accent4"/>
                </a:solidFill>
              </a:rPr>
              <a:t>Раздел Б)</a:t>
            </a:r>
            <a:r>
              <a:rPr lang="ru-RU" sz="1400" dirty="0">
                <a:solidFill>
                  <a:schemeClr val="accent4"/>
                </a:solidFill>
              </a:rPr>
              <a:t> </a:t>
            </a:r>
            <a:r>
              <a:rPr lang="ru-RU" sz="1400" dirty="0"/>
              <a:t>Реконструктивные и </a:t>
            </a:r>
            <a:r>
              <a:rPr lang="ru-RU" sz="1400" dirty="0" err="1"/>
              <a:t>декомпрессивные</a:t>
            </a:r>
            <a:r>
              <a:rPr lang="ru-RU" sz="1400" dirty="0"/>
              <a:t> операции </a:t>
            </a:r>
            <a:r>
              <a:rPr lang="ru-RU" sz="1400" b="1" dirty="0"/>
              <a:t>при </a:t>
            </a:r>
            <a:r>
              <a:rPr lang="ru-RU" sz="1400" b="1" dirty="0" err="1"/>
              <a:t>дегенаративных</a:t>
            </a:r>
            <a:r>
              <a:rPr lang="ru-RU" sz="1400" b="1" dirty="0"/>
              <a:t> заболеваниях позвоночника </a:t>
            </a:r>
            <a:r>
              <a:rPr lang="ru-RU" sz="1400" dirty="0"/>
              <a:t> с резекцией позвонков, корригирующей </a:t>
            </a:r>
            <a:r>
              <a:rPr lang="ru-RU" sz="1400" dirty="0" err="1"/>
              <a:t>вертебротомией</a:t>
            </a:r>
            <a:r>
              <a:rPr lang="ru-RU" sz="1400" dirty="0"/>
              <a:t> с использованием протезов тел позвонков и межпозвонковых дисков, костного цемента и </a:t>
            </a:r>
            <a:r>
              <a:rPr lang="ru-RU" sz="1400" dirty="0" err="1"/>
              <a:t>остеозамещающих</a:t>
            </a:r>
            <a:r>
              <a:rPr lang="ru-RU" sz="1400" dirty="0"/>
              <a:t> материалов с применением погружных и наружных фиксирующих устройств</a:t>
            </a:r>
          </a:p>
          <a:p>
            <a:pPr eaLnBrk="0" hangingPunct="0"/>
            <a:r>
              <a:rPr lang="ru-RU" sz="1400" b="1" dirty="0">
                <a:solidFill>
                  <a:schemeClr val="accent4"/>
                </a:solidFill>
              </a:rPr>
              <a:t>Раздел В)</a:t>
            </a:r>
            <a:r>
              <a:rPr lang="ru-RU" sz="1400" dirty="0">
                <a:solidFill>
                  <a:schemeClr val="accent4"/>
                </a:solidFill>
              </a:rPr>
              <a:t> </a:t>
            </a:r>
            <a:r>
              <a:rPr lang="ru-RU" sz="1400" b="1" dirty="0" err="1"/>
              <a:t>Эндопротезирование</a:t>
            </a:r>
            <a:r>
              <a:rPr lang="ru-RU" sz="1400" b="1" dirty="0"/>
              <a:t> тазобедренного или коленного сустава </a:t>
            </a:r>
            <a:r>
              <a:rPr lang="ru-RU" sz="1400" dirty="0"/>
              <a:t>при выраженной посттравматической деформации, анкилозе, неправильно сросшихся и несросшихся переломах области сустава, посттравматических вывихах и подвывихах, наступивших </a:t>
            </a:r>
            <a:r>
              <a:rPr lang="ru-RU" sz="1400" b="1" dirty="0"/>
              <a:t>в результате травмы, полученной  вследствие несчастного случая</a:t>
            </a:r>
            <a:r>
              <a:rPr lang="ru-RU" sz="1400" dirty="0"/>
              <a:t> в период действия Договора страхования:	</a:t>
            </a:r>
          </a:p>
          <a:p>
            <a:pPr eaLnBrk="0" hangingPunct="0"/>
            <a:r>
              <a:rPr lang="ru-RU" sz="1400" dirty="0"/>
              <a:t>- Имплантация </a:t>
            </a:r>
            <a:r>
              <a:rPr lang="ru-RU" sz="1400" dirty="0" err="1"/>
              <a:t>эндопротеза</a:t>
            </a:r>
            <a:endParaRPr lang="ru-RU" sz="1400" dirty="0"/>
          </a:p>
          <a:p>
            <a:pPr eaLnBrk="0" hangingPunct="0"/>
            <a:r>
              <a:rPr lang="ru-RU" sz="1400" b="1" dirty="0">
                <a:solidFill>
                  <a:schemeClr val="accent4"/>
                </a:solidFill>
              </a:rPr>
              <a:t>Раздел Г)</a:t>
            </a:r>
            <a:r>
              <a:rPr lang="ru-RU" sz="1400" dirty="0">
                <a:solidFill>
                  <a:schemeClr val="accent4"/>
                </a:solidFill>
              </a:rPr>
              <a:t> </a:t>
            </a:r>
            <a:r>
              <a:rPr lang="ru-RU" sz="1400" b="1" dirty="0" err="1"/>
              <a:t>Эндопротезирование</a:t>
            </a:r>
            <a:r>
              <a:rPr lang="ru-RU" sz="1400" b="1" dirty="0"/>
              <a:t> тазобедренного или коленного сустава </a:t>
            </a:r>
            <a:r>
              <a:rPr lang="ru-RU" sz="1400" dirty="0"/>
              <a:t>при выраженной деформации </a:t>
            </a:r>
            <a:r>
              <a:rPr lang="ru-RU" sz="1400" b="1" dirty="0"/>
              <a:t>вследствие приобретенного дегенеративного заболевания сустава:</a:t>
            </a:r>
          </a:p>
          <a:p>
            <a:r>
              <a:rPr lang="ru-RU" sz="1400" dirty="0"/>
              <a:t>- Имплантация </a:t>
            </a:r>
            <a:r>
              <a:rPr lang="ru-RU" sz="1400" dirty="0" err="1"/>
              <a:t>эндопротеза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1200" dirty="0">
                <a:solidFill>
                  <a:schemeClr val="accent2"/>
                </a:solidFill>
              </a:rPr>
              <a:t>Новый риск «Ортопедия»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01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1200" dirty="0">
                <a:solidFill>
                  <a:schemeClr val="accent2"/>
                </a:solidFill>
              </a:rPr>
              <a:t>Клиники партнеры: примеры клиник по </a:t>
            </a:r>
            <a:r>
              <a:rPr lang="ru-RU" sz="2400" kern="1200" dirty="0" err="1">
                <a:solidFill>
                  <a:schemeClr val="accent2"/>
                </a:solidFill>
              </a:rPr>
              <a:t>эндопротезированию</a:t>
            </a:r>
            <a:r>
              <a:rPr lang="ru-RU" sz="2400" kern="1200" dirty="0">
                <a:solidFill>
                  <a:schemeClr val="accent2"/>
                </a:solidFill>
              </a:rPr>
              <a:t> суставов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16024AB-B340-44F9-A113-8CE644EFEC87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10985"/>
              </p:ext>
            </p:extLst>
          </p:nvPr>
        </p:nvGraphicFramePr>
        <p:xfrm>
          <a:off x="283155" y="1975166"/>
          <a:ext cx="8632608" cy="3556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3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ФГБУ «Национальный медико-хирургический Центр имени Н.И. Пирогова», г. Москва, ул. Н. Первомайская ул.,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Университетская клиническая больница № 1, клиника травматологии, ортопедии и патологии суставов, г. Москва, Б.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Пироговская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ул., 6, стр.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fontAlgn="base" latinLnBrk="0" hangingPunct="1">
                        <a:spcBef>
                          <a:spcPts val="300"/>
                        </a:spcBef>
                        <a:buFont typeface="Courier New" panose="02070309020205020404" pitchFamily="49" charset="0"/>
                        <a:buNone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КБ МЕДСИ в Отрадном Московская обл., посёлок Отрадное, вл2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fontAlgn="base" latinLnBrk="0" hangingPunct="1">
                        <a:spcBef>
                          <a:spcPts val="300"/>
                        </a:spcBef>
                        <a:buFont typeface="Courier New" panose="02070309020205020404" pitchFamily="49" charset="0"/>
                        <a:buNone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Медицинский центр ДВФУ, г. Владивосток  о. Русский,  пос. Аякс 10,  корпус 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ru-RU" sz="1400" kern="1200" dirty="0">
                          <a:effectLst/>
                        </a:rPr>
                        <a:t>Клиника НИИТО «Многопрофильная медицинская клиника», г .Новосибирск, ул. Фрунзе 19а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ФГБУ Федеральный центр травматологии, ортопедии и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эндопротезирования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г. Чебоксары </a:t>
                      </a: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Фёдора Гладкова, 33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ФГБУ Федеральный центр травматологии, ортопедии и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эндопротезирования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г. Смоленск </a:t>
                      </a: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просп. Строителей, 29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Courier New" panose="02070309020205020404" pitchFamily="49" charset="0"/>
                        <a:buNone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ФГБУ «НМИЦ ТО им. Р.Р.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Вредена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Минздрава России,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Санкт-Петербург, ул. Ак.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Байкова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д. 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19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204471"/>
            <a:ext cx="8080069" cy="986866"/>
          </a:xfrm>
        </p:spPr>
        <p:txBody>
          <a:bodyPr>
            <a:normAutofit/>
          </a:bodyPr>
          <a:lstStyle/>
          <a:p>
            <a:r>
              <a:rPr lang="en-US" sz="2400" kern="1200" dirty="0">
                <a:solidFill>
                  <a:schemeClr val="accent2"/>
                </a:solidFill>
              </a:rPr>
              <a:t>LIFE</a:t>
            </a:r>
            <a:r>
              <a:rPr lang="ru-RU" sz="2400" kern="1200" dirty="0">
                <a:solidFill>
                  <a:schemeClr val="accent2"/>
                </a:solidFill>
              </a:rPr>
              <a:t> Клиника – </a:t>
            </a:r>
            <a:br>
              <a:rPr lang="ru-RU" sz="2400" kern="1200" dirty="0">
                <a:solidFill>
                  <a:schemeClr val="accent2"/>
                </a:solidFill>
              </a:rPr>
            </a:br>
            <a:r>
              <a:rPr lang="ru-RU" sz="2400" kern="1200" dirty="0">
                <a:solidFill>
                  <a:schemeClr val="accent2"/>
                </a:solidFill>
              </a:rPr>
              <a:t>новый партнер по организации обслуживания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64477" y="6572821"/>
            <a:ext cx="761439" cy="261079"/>
          </a:xfrm>
        </p:spPr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E432C10-519B-5493-981D-AEF481C3C221}"/>
              </a:ext>
            </a:extLst>
          </p:cNvPr>
          <p:cNvGrpSpPr/>
          <p:nvPr/>
        </p:nvGrpSpPr>
        <p:grpSpPr>
          <a:xfrm>
            <a:off x="165510" y="2836629"/>
            <a:ext cx="3009012" cy="786465"/>
            <a:chOff x="7077075" y="2866306"/>
            <a:chExt cx="4814888" cy="1202256"/>
          </a:xfrm>
        </p:grpSpPr>
        <p:sp>
          <p:nvSpPr>
            <p:cNvPr id="7" name="Прямоугольник: скругленные углы 1120">
              <a:extLst>
                <a:ext uri="{FF2B5EF4-FFF2-40B4-BE49-F238E27FC236}">
                  <a16:creationId xmlns:a16="http://schemas.microsoft.com/office/drawing/2014/main" id="{03B24178-46D7-1AC5-652F-7EA670D0C199}"/>
                </a:ext>
              </a:extLst>
            </p:cNvPr>
            <p:cNvSpPr/>
            <p:nvPr/>
          </p:nvSpPr>
          <p:spPr>
            <a:xfrm>
              <a:off x="7077075" y="2866306"/>
              <a:ext cx="4814888" cy="120225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 descr="Вырезка экрана">
              <a:extLst>
                <a:ext uri="{FF2B5EF4-FFF2-40B4-BE49-F238E27FC236}">
                  <a16:creationId xmlns:a16="http://schemas.microsoft.com/office/drawing/2014/main" id="{EF8F6C34-358C-4FED-8A10-93E38D620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5" t="17874" r="4256" b="12916"/>
            <a:stretch/>
          </p:blipFill>
          <p:spPr>
            <a:xfrm>
              <a:off x="7594723" y="2980090"/>
              <a:ext cx="4051054" cy="97468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960486-08C9-8C5B-939C-B6E6EAD49EF3}"/>
              </a:ext>
            </a:extLst>
          </p:cNvPr>
          <p:cNvGrpSpPr/>
          <p:nvPr/>
        </p:nvGrpSpPr>
        <p:grpSpPr>
          <a:xfrm>
            <a:off x="2663493" y="1544128"/>
            <a:ext cx="5773142" cy="4882072"/>
            <a:chOff x="4927477" y="1317880"/>
            <a:chExt cx="6948141" cy="5318538"/>
          </a:xfrm>
        </p:grpSpPr>
        <p:sp>
          <p:nvSpPr>
            <p:cNvPr id="10" name="Прямоугольник: скругленные углы 24">
              <a:extLst>
                <a:ext uri="{FF2B5EF4-FFF2-40B4-BE49-F238E27FC236}">
                  <a16:creationId xmlns:a16="http://schemas.microsoft.com/office/drawing/2014/main" id="{07058017-AB82-8C63-4C40-1E574E5077E8}"/>
                </a:ext>
              </a:extLst>
            </p:cNvPr>
            <p:cNvSpPr/>
            <p:nvPr/>
          </p:nvSpPr>
          <p:spPr>
            <a:xfrm>
              <a:off x="6079655" y="2661955"/>
              <a:ext cx="5790347" cy="1296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: скругленные углы 25">
              <a:extLst>
                <a:ext uri="{FF2B5EF4-FFF2-40B4-BE49-F238E27FC236}">
                  <a16:creationId xmlns:a16="http://schemas.microsoft.com/office/drawing/2014/main" id="{636798EF-6973-6400-E897-350897B9EF62}"/>
                </a:ext>
              </a:extLst>
            </p:cNvPr>
            <p:cNvSpPr/>
            <p:nvPr/>
          </p:nvSpPr>
          <p:spPr>
            <a:xfrm>
              <a:off x="6079655" y="4001187"/>
              <a:ext cx="5791199" cy="1296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: скругленные углы 26">
              <a:extLst>
                <a:ext uri="{FF2B5EF4-FFF2-40B4-BE49-F238E27FC236}">
                  <a16:creationId xmlns:a16="http://schemas.microsoft.com/office/drawing/2014/main" id="{A169DB31-E1ED-E9A2-168C-877F8377987D}"/>
                </a:ext>
              </a:extLst>
            </p:cNvPr>
            <p:cNvSpPr/>
            <p:nvPr/>
          </p:nvSpPr>
          <p:spPr>
            <a:xfrm>
              <a:off x="6079655" y="5340418"/>
              <a:ext cx="5795963" cy="1296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: скругленные углы 27">
              <a:extLst>
                <a:ext uri="{FF2B5EF4-FFF2-40B4-BE49-F238E27FC236}">
                  <a16:creationId xmlns:a16="http://schemas.microsoft.com/office/drawing/2014/main" id="{DE471D0D-E988-84DF-88F4-A6FE8E615DEC}"/>
                </a:ext>
              </a:extLst>
            </p:cNvPr>
            <p:cNvSpPr/>
            <p:nvPr/>
          </p:nvSpPr>
          <p:spPr>
            <a:xfrm>
              <a:off x="6079655" y="1317880"/>
              <a:ext cx="5790347" cy="1296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2724AD2-DDE2-B8B6-63C0-A07F0B1492E8}"/>
                </a:ext>
              </a:extLst>
            </p:cNvPr>
            <p:cNvSpPr/>
            <p:nvPr/>
          </p:nvSpPr>
          <p:spPr>
            <a:xfrm>
              <a:off x="7141630" y="1570290"/>
              <a:ext cx="4728368" cy="670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0" dirty="0">
                  <a:latin typeface="+mn-lt"/>
                </a:rPr>
                <a:t>Медицинская организация с собственной клинической базой и лицензией по терапии, кардиологии, эндокринологии, онкологии и др. специализациям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6B0105-660F-EBFB-028E-DF874DC6971A}"/>
                </a:ext>
              </a:extLst>
            </p:cNvPr>
            <p:cNvSpPr txBox="1"/>
            <p:nvPr/>
          </p:nvSpPr>
          <p:spPr>
            <a:xfrm>
              <a:off x="7141632" y="2725180"/>
              <a:ext cx="4728368" cy="1054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0" dirty="0">
                  <a:latin typeface="+mn-lt"/>
                </a:rPr>
                <a:t>Разработчик собственной медицинской </a:t>
              </a:r>
              <a:r>
                <a:rPr lang="en-US" sz="1200" b="0" dirty="0">
                  <a:latin typeface="+mn-lt"/>
                </a:rPr>
                <a:t>IT</a:t>
              </a:r>
              <a:r>
                <a:rPr lang="ru-RU" sz="1200" b="0" dirty="0">
                  <a:latin typeface="+mn-lt"/>
                </a:rPr>
                <a:t>-платформы, с помощью которой с 2022 года компания является резидентом Сколково.</a:t>
              </a:r>
            </a:p>
            <a:p>
              <a:r>
                <a:rPr lang="ru-RU" sz="1200" b="0" dirty="0">
                  <a:latin typeface="+mn-lt"/>
                </a:rPr>
                <a:t>В 2019 году вошла в ТОП-10 медицинских проектов РФ по оценке Phillips &amp; Skoltech.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B63269F-7A83-8154-032A-ABB8BDCCAC46}"/>
                </a:ext>
              </a:extLst>
            </p:cNvPr>
            <p:cNvSpPr/>
            <p:nvPr/>
          </p:nvSpPr>
          <p:spPr>
            <a:xfrm>
              <a:off x="7141632" y="4172134"/>
              <a:ext cx="4728367" cy="905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latin typeface="+mn-lt"/>
                </a:rPr>
                <a:t>LIFE</a:t>
              </a:r>
              <a:r>
                <a:rPr lang="ru-RU" sz="1200" b="0" dirty="0">
                  <a:latin typeface="+mn-lt"/>
                </a:rPr>
                <a:t> Клиника зарегистрирована в Единой Государственной Информационной Системе Здравоохранения (в соответствии с Постановлением Правительства № 852 от 01.06.2012).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CC423A5-0207-3ED6-5620-859E62DA6B8F}"/>
                </a:ext>
              </a:extLst>
            </p:cNvPr>
            <p:cNvSpPr/>
            <p:nvPr/>
          </p:nvSpPr>
          <p:spPr>
            <a:xfrm>
              <a:off x="7141632" y="5788617"/>
              <a:ext cx="4728368" cy="479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0" dirty="0">
                  <a:latin typeface="+mn-lt"/>
                </a:rPr>
                <a:t>Широкая партнерская сеть с сотнями лабораторий и  клиник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1F8D6DE-BCEB-2C10-C584-EF2C983DB619}"/>
                </a:ext>
              </a:extLst>
            </p:cNvPr>
            <p:cNvSpPr/>
            <p:nvPr/>
          </p:nvSpPr>
          <p:spPr>
            <a:xfrm>
              <a:off x="6191458" y="2890770"/>
              <a:ext cx="838370" cy="83837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Изображение выглядит как логотип, Графика, Шрифт, символ&#10;&#10;Автоматически созданное описание">
              <a:extLst>
                <a:ext uri="{FF2B5EF4-FFF2-40B4-BE49-F238E27FC236}">
                  <a16:creationId xmlns:a16="http://schemas.microsoft.com/office/drawing/2014/main" id="{8C30EA90-B519-C733-CC44-29FE9D705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458" y="2890770"/>
              <a:ext cx="838370" cy="838370"/>
            </a:xfrm>
            <a:prstGeom prst="rect">
              <a:avLst/>
            </a:prstGeom>
          </p:spPr>
        </p:pic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B45B881C-11D1-AD2D-3F81-C52E51782868}"/>
                </a:ext>
              </a:extLst>
            </p:cNvPr>
            <p:cNvGrpSpPr/>
            <p:nvPr/>
          </p:nvGrpSpPr>
          <p:grpSpPr>
            <a:xfrm>
              <a:off x="6191458" y="4230002"/>
              <a:ext cx="838370" cy="838370"/>
              <a:chOff x="6191458" y="4256169"/>
              <a:chExt cx="838370" cy="838370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66C4FC8B-BB29-B015-FA92-2F14791EA4DF}"/>
                  </a:ext>
                </a:extLst>
              </p:cNvPr>
              <p:cNvSpPr/>
              <p:nvPr/>
            </p:nvSpPr>
            <p:spPr>
              <a:xfrm>
                <a:off x="6191458" y="4256169"/>
                <a:ext cx="838370" cy="83837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олилиния: фигура 1082">
                <a:extLst>
                  <a:ext uri="{FF2B5EF4-FFF2-40B4-BE49-F238E27FC236}">
                    <a16:creationId xmlns:a16="http://schemas.microsoft.com/office/drawing/2014/main" id="{51A60E8D-B01E-2D9E-8DA8-22AE16D28918}"/>
                  </a:ext>
                </a:extLst>
              </p:cNvPr>
              <p:cNvSpPr/>
              <p:nvPr/>
            </p:nvSpPr>
            <p:spPr>
              <a:xfrm>
                <a:off x="6418978" y="4428043"/>
                <a:ext cx="383331" cy="494621"/>
              </a:xfrm>
              <a:custGeom>
                <a:avLst/>
                <a:gdLst>
                  <a:gd name="connsiteX0" fmla="*/ 57150 w 590550"/>
                  <a:gd name="connsiteY0" fmla="*/ 57150 h 762000"/>
                  <a:gd name="connsiteX1" fmla="*/ 533400 w 590550"/>
                  <a:gd name="connsiteY1" fmla="*/ 57150 h 762000"/>
                  <a:gd name="connsiteX2" fmla="*/ 533400 w 590550"/>
                  <a:gd name="connsiteY2" fmla="*/ 704850 h 762000"/>
                  <a:gd name="connsiteX3" fmla="*/ 57150 w 590550"/>
                  <a:gd name="connsiteY3" fmla="*/ 704850 h 762000"/>
                  <a:gd name="connsiteX4" fmla="*/ 57150 w 590550"/>
                  <a:gd name="connsiteY4" fmla="*/ 57150 h 762000"/>
                  <a:gd name="connsiteX5" fmla="*/ 0 w 590550"/>
                  <a:gd name="connsiteY5" fmla="*/ 762000 h 762000"/>
                  <a:gd name="connsiteX6" fmla="*/ 590550 w 590550"/>
                  <a:gd name="connsiteY6" fmla="*/ 762000 h 762000"/>
                  <a:gd name="connsiteX7" fmla="*/ 590550 w 590550"/>
                  <a:gd name="connsiteY7" fmla="*/ 0 h 762000"/>
                  <a:gd name="connsiteX8" fmla="*/ 0 w 590550"/>
                  <a:gd name="connsiteY8" fmla="*/ 0 h 762000"/>
                  <a:gd name="connsiteX9" fmla="*/ 0 w 590550"/>
                  <a:gd name="connsiteY9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550" h="762000">
                    <a:moveTo>
                      <a:pt x="57150" y="57150"/>
                    </a:moveTo>
                    <a:lnTo>
                      <a:pt x="533400" y="57150"/>
                    </a:lnTo>
                    <a:lnTo>
                      <a:pt x="533400" y="704850"/>
                    </a:lnTo>
                    <a:lnTo>
                      <a:pt x="57150" y="704850"/>
                    </a:lnTo>
                    <a:lnTo>
                      <a:pt x="57150" y="57150"/>
                    </a:lnTo>
                    <a:close/>
                    <a:moveTo>
                      <a:pt x="0" y="762000"/>
                    </a:moveTo>
                    <a:lnTo>
                      <a:pt x="590550" y="762000"/>
                    </a:lnTo>
                    <a:lnTo>
                      <a:pt x="590550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solidFill>
                <a:srgbClr val="5556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  <p:sp>
            <p:nvSpPr>
              <p:cNvPr id="40" name="Полилиния: фигура 1083">
                <a:extLst>
                  <a:ext uri="{FF2B5EF4-FFF2-40B4-BE49-F238E27FC236}">
                    <a16:creationId xmlns:a16="http://schemas.microsoft.com/office/drawing/2014/main" id="{49705F57-9FB0-4B31-5AE2-4EA91F943493}"/>
                  </a:ext>
                </a:extLst>
              </p:cNvPr>
              <p:cNvSpPr/>
              <p:nvPr/>
            </p:nvSpPr>
            <p:spPr>
              <a:xfrm>
                <a:off x="6623009" y="4520784"/>
                <a:ext cx="105107" cy="24731"/>
              </a:xfrm>
              <a:custGeom>
                <a:avLst/>
                <a:gdLst>
                  <a:gd name="connsiteX0" fmla="*/ 0 w 161925"/>
                  <a:gd name="connsiteY0" fmla="*/ 0 h 38100"/>
                  <a:gd name="connsiteX1" fmla="*/ 161925 w 161925"/>
                  <a:gd name="connsiteY1" fmla="*/ 0 h 38100"/>
                  <a:gd name="connsiteX2" fmla="*/ 161925 w 161925"/>
                  <a:gd name="connsiteY2" fmla="*/ 38100 h 38100"/>
                  <a:gd name="connsiteX3" fmla="*/ 0 w 1619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3810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556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  <p:sp>
            <p:nvSpPr>
              <p:cNvPr id="41" name="Полилиния: фигура 1084">
                <a:extLst>
                  <a:ext uri="{FF2B5EF4-FFF2-40B4-BE49-F238E27FC236}">
                    <a16:creationId xmlns:a16="http://schemas.microsoft.com/office/drawing/2014/main" id="{30E6D89F-831F-2E61-523C-A61557A36BBA}"/>
                  </a:ext>
                </a:extLst>
              </p:cNvPr>
              <p:cNvSpPr/>
              <p:nvPr/>
            </p:nvSpPr>
            <p:spPr>
              <a:xfrm>
                <a:off x="6623009" y="4619709"/>
                <a:ext cx="105107" cy="24731"/>
              </a:xfrm>
              <a:custGeom>
                <a:avLst/>
                <a:gdLst>
                  <a:gd name="connsiteX0" fmla="*/ 0 w 161925"/>
                  <a:gd name="connsiteY0" fmla="*/ 0 h 38100"/>
                  <a:gd name="connsiteX1" fmla="*/ 161925 w 161925"/>
                  <a:gd name="connsiteY1" fmla="*/ 0 h 38100"/>
                  <a:gd name="connsiteX2" fmla="*/ 161925 w 161925"/>
                  <a:gd name="connsiteY2" fmla="*/ 38100 h 38100"/>
                  <a:gd name="connsiteX3" fmla="*/ 0 w 1619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3810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556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  <p:sp>
            <p:nvSpPr>
              <p:cNvPr id="42" name="Полилиния: фигура 1085">
                <a:extLst>
                  <a:ext uri="{FF2B5EF4-FFF2-40B4-BE49-F238E27FC236}">
                    <a16:creationId xmlns:a16="http://schemas.microsoft.com/office/drawing/2014/main" id="{08890352-A5D8-5ABF-200E-73D80DF93552}"/>
                  </a:ext>
                </a:extLst>
              </p:cNvPr>
              <p:cNvSpPr/>
              <p:nvPr/>
            </p:nvSpPr>
            <p:spPr>
              <a:xfrm>
                <a:off x="6623009" y="4817557"/>
                <a:ext cx="105107" cy="24731"/>
              </a:xfrm>
              <a:custGeom>
                <a:avLst/>
                <a:gdLst>
                  <a:gd name="connsiteX0" fmla="*/ 0 w 161925"/>
                  <a:gd name="connsiteY0" fmla="*/ 0 h 38100"/>
                  <a:gd name="connsiteX1" fmla="*/ 161925 w 161925"/>
                  <a:gd name="connsiteY1" fmla="*/ 0 h 38100"/>
                  <a:gd name="connsiteX2" fmla="*/ 161925 w 161925"/>
                  <a:gd name="connsiteY2" fmla="*/ 38100 h 38100"/>
                  <a:gd name="connsiteX3" fmla="*/ 0 w 1619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3810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556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  <p:sp>
            <p:nvSpPr>
              <p:cNvPr id="43" name="Полилиния: фигура 1086">
                <a:extLst>
                  <a:ext uri="{FF2B5EF4-FFF2-40B4-BE49-F238E27FC236}">
                    <a16:creationId xmlns:a16="http://schemas.microsoft.com/office/drawing/2014/main" id="{2B1C8D30-7B70-AD67-6E0B-1B9861A0B040}"/>
                  </a:ext>
                </a:extLst>
              </p:cNvPr>
              <p:cNvSpPr/>
              <p:nvPr/>
            </p:nvSpPr>
            <p:spPr>
              <a:xfrm>
                <a:off x="6623009" y="4718633"/>
                <a:ext cx="105107" cy="24731"/>
              </a:xfrm>
              <a:custGeom>
                <a:avLst/>
                <a:gdLst>
                  <a:gd name="connsiteX0" fmla="*/ 0 w 161925"/>
                  <a:gd name="connsiteY0" fmla="*/ 0 h 38100"/>
                  <a:gd name="connsiteX1" fmla="*/ 161925 w 161925"/>
                  <a:gd name="connsiteY1" fmla="*/ 0 h 38100"/>
                  <a:gd name="connsiteX2" fmla="*/ 161925 w 161925"/>
                  <a:gd name="connsiteY2" fmla="*/ 38100 h 38100"/>
                  <a:gd name="connsiteX3" fmla="*/ 0 w 1619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3810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556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  <p:sp>
            <p:nvSpPr>
              <p:cNvPr id="44" name="Полилиния: фигура 1087">
                <a:extLst>
                  <a:ext uri="{FF2B5EF4-FFF2-40B4-BE49-F238E27FC236}">
                    <a16:creationId xmlns:a16="http://schemas.microsoft.com/office/drawing/2014/main" id="{DCA9816D-A8B8-B4B0-7F31-EBF89EB85342}"/>
                  </a:ext>
                </a:extLst>
              </p:cNvPr>
              <p:cNvSpPr/>
              <p:nvPr/>
            </p:nvSpPr>
            <p:spPr>
              <a:xfrm>
                <a:off x="6493171" y="4489871"/>
                <a:ext cx="91504" cy="75430"/>
              </a:xfrm>
              <a:custGeom>
                <a:avLst/>
                <a:gdLst>
                  <a:gd name="connsiteX0" fmla="*/ 140970 w 140969"/>
                  <a:gd name="connsiteY0" fmla="*/ 26670 h 116205"/>
                  <a:gd name="connsiteX1" fmla="*/ 114300 w 140969"/>
                  <a:gd name="connsiteY1" fmla="*/ 0 h 116205"/>
                  <a:gd name="connsiteX2" fmla="*/ 51435 w 140969"/>
                  <a:gd name="connsiteY2" fmla="*/ 62865 h 116205"/>
                  <a:gd name="connsiteX3" fmla="*/ 26670 w 140969"/>
                  <a:gd name="connsiteY3" fmla="*/ 38100 h 116205"/>
                  <a:gd name="connsiteX4" fmla="*/ 0 w 140969"/>
                  <a:gd name="connsiteY4" fmla="*/ 64770 h 116205"/>
                  <a:gd name="connsiteX5" fmla="*/ 51435 w 140969"/>
                  <a:gd name="connsiteY5" fmla="*/ 116205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69" h="116205">
                    <a:moveTo>
                      <a:pt x="140970" y="26670"/>
                    </a:moveTo>
                    <a:lnTo>
                      <a:pt x="114300" y="0"/>
                    </a:lnTo>
                    <a:lnTo>
                      <a:pt x="51435" y="62865"/>
                    </a:lnTo>
                    <a:lnTo>
                      <a:pt x="26670" y="38100"/>
                    </a:lnTo>
                    <a:lnTo>
                      <a:pt x="0" y="64770"/>
                    </a:lnTo>
                    <a:lnTo>
                      <a:pt x="51435" y="116205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  <p:sp>
            <p:nvSpPr>
              <p:cNvPr id="45" name="Полилиния: фигура 1088">
                <a:extLst>
                  <a:ext uri="{FF2B5EF4-FFF2-40B4-BE49-F238E27FC236}">
                    <a16:creationId xmlns:a16="http://schemas.microsoft.com/office/drawing/2014/main" id="{8CA2563D-4C32-48E1-7CBE-B9214EC98F1F}"/>
                  </a:ext>
                </a:extLst>
              </p:cNvPr>
              <p:cNvSpPr/>
              <p:nvPr/>
            </p:nvSpPr>
            <p:spPr>
              <a:xfrm>
                <a:off x="6493171" y="4588795"/>
                <a:ext cx="91504" cy="75430"/>
              </a:xfrm>
              <a:custGeom>
                <a:avLst/>
                <a:gdLst>
                  <a:gd name="connsiteX0" fmla="*/ 140970 w 140969"/>
                  <a:gd name="connsiteY0" fmla="*/ 26670 h 116205"/>
                  <a:gd name="connsiteX1" fmla="*/ 114300 w 140969"/>
                  <a:gd name="connsiteY1" fmla="*/ 0 h 116205"/>
                  <a:gd name="connsiteX2" fmla="*/ 51435 w 140969"/>
                  <a:gd name="connsiteY2" fmla="*/ 62865 h 116205"/>
                  <a:gd name="connsiteX3" fmla="*/ 26670 w 140969"/>
                  <a:gd name="connsiteY3" fmla="*/ 38100 h 116205"/>
                  <a:gd name="connsiteX4" fmla="*/ 0 w 140969"/>
                  <a:gd name="connsiteY4" fmla="*/ 64770 h 116205"/>
                  <a:gd name="connsiteX5" fmla="*/ 51435 w 140969"/>
                  <a:gd name="connsiteY5" fmla="*/ 116205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69" h="116205">
                    <a:moveTo>
                      <a:pt x="140970" y="26670"/>
                    </a:moveTo>
                    <a:lnTo>
                      <a:pt x="114300" y="0"/>
                    </a:lnTo>
                    <a:lnTo>
                      <a:pt x="51435" y="62865"/>
                    </a:lnTo>
                    <a:lnTo>
                      <a:pt x="26670" y="38100"/>
                    </a:lnTo>
                    <a:lnTo>
                      <a:pt x="0" y="64770"/>
                    </a:lnTo>
                    <a:lnTo>
                      <a:pt x="51435" y="116205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  <p:sp>
            <p:nvSpPr>
              <p:cNvPr id="46" name="Полилиния: фигура 1089">
                <a:extLst>
                  <a:ext uri="{FF2B5EF4-FFF2-40B4-BE49-F238E27FC236}">
                    <a16:creationId xmlns:a16="http://schemas.microsoft.com/office/drawing/2014/main" id="{5248A23A-AC42-25E0-0D72-FB7ED686D007}"/>
                  </a:ext>
                </a:extLst>
              </p:cNvPr>
              <p:cNvSpPr/>
              <p:nvPr/>
            </p:nvSpPr>
            <p:spPr>
              <a:xfrm>
                <a:off x="6493171" y="4687719"/>
                <a:ext cx="91504" cy="75430"/>
              </a:xfrm>
              <a:custGeom>
                <a:avLst/>
                <a:gdLst>
                  <a:gd name="connsiteX0" fmla="*/ 140970 w 140969"/>
                  <a:gd name="connsiteY0" fmla="*/ 26670 h 116205"/>
                  <a:gd name="connsiteX1" fmla="*/ 114300 w 140969"/>
                  <a:gd name="connsiteY1" fmla="*/ 0 h 116205"/>
                  <a:gd name="connsiteX2" fmla="*/ 51435 w 140969"/>
                  <a:gd name="connsiteY2" fmla="*/ 62865 h 116205"/>
                  <a:gd name="connsiteX3" fmla="*/ 26670 w 140969"/>
                  <a:gd name="connsiteY3" fmla="*/ 38100 h 116205"/>
                  <a:gd name="connsiteX4" fmla="*/ 0 w 140969"/>
                  <a:gd name="connsiteY4" fmla="*/ 64770 h 116205"/>
                  <a:gd name="connsiteX5" fmla="*/ 51435 w 140969"/>
                  <a:gd name="connsiteY5" fmla="*/ 116205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69" h="116205">
                    <a:moveTo>
                      <a:pt x="140970" y="26670"/>
                    </a:moveTo>
                    <a:lnTo>
                      <a:pt x="114300" y="0"/>
                    </a:lnTo>
                    <a:lnTo>
                      <a:pt x="51435" y="62865"/>
                    </a:lnTo>
                    <a:lnTo>
                      <a:pt x="26670" y="38100"/>
                    </a:lnTo>
                    <a:lnTo>
                      <a:pt x="0" y="64770"/>
                    </a:lnTo>
                    <a:lnTo>
                      <a:pt x="51435" y="116205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  <p:sp>
            <p:nvSpPr>
              <p:cNvPr id="47" name="Полилиния: фигура 1090">
                <a:extLst>
                  <a:ext uri="{FF2B5EF4-FFF2-40B4-BE49-F238E27FC236}">
                    <a16:creationId xmlns:a16="http://schemas.microsoft.com/office/drawing/2014/main" id="{895FEED3-CF7D-83BB-767C-4B42DB132863}"/>
                  </a:ext>
                </a:extLst>
              </p:cNvPr>
              <p:cNvSpPr/>
              <p:nvPr/>
            </p:nvSpPr>
            <p:spPr>
              <a:xfrm>
                <a:off x="6493171" y="4785407"/>
                <a:ext cx="91504" cy="75429"/>
              </a:xfrm>
              <a:custGeom>
                <a:avLst/>
                <a:gdLst>
                  <a:gd name="connsiteX0" fmla="*/ 140970 w 140969"/>
                  <a:gd name="connsiteY0" fmla="*/ 26670 h 116204"/>
                  <a:gd name="connsiteX1" fmla="*/ 114300 w 140969"/>
                  <a:gd name="connsiteY1" fmla="*/ 0 h 116204"/>
                  <a:gd name="connsiteX2" fmla="*/ 51435 w 140969"/>
                  <a:gd name="connsiteY2" fmla="*/ 62865 h 116204"/>
                  <a:gd name="connsiteX3" fmla="*/ 26670 w 140969"/>
                  <a:gd name="connsiteY3" fmla="*/ 38100 h 116204"/>
                  <a:gd name="connsiteX4" fmla="*/ 0 w 140969"/>
                  <a:gd name="connsiteY4" fmla="*/ 64770 h 116204"/>
                  <a:gd name="connsiteX5" fmla="*/ 51435 w 140969"/>
                  <a:gd name="connsiteY5" fmla="*/ 11620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69" h="116204">
                    <a:moveTo>
                      <a:pt x="140970" y="26670"/>
                    </a:moveTo>
                    <a:lnTo>
                      <a:pt x="114300" y="0"/>
                    </a:lnTo>
                    <a:lnTo>
                      <a:pt x="51435" y="62865"/>
                    </a:lnTo>
                    <a:lnTo>
                      <a:pt x="26670" y="38100"/>
                    </a:lnTo>
                    <a:lnTo>
                      <a:pt x="0" y="64770"/>
                    </a:lnTo>
                    <a:lnTo>
                      <a:pt x="51435" y="116205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555655"/>
                  </a:solidFill>
                </a:endParaRPr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32F4498-8680-5FAB-B61E-47E15B56AA4C}"/>
                </a:ext>
              </a:extLst>
            </p:cNvPr>
            <p:cNvGrpSpPr/>
            <p:nvPr/>
          </p:nvGrpSpPr>
          <p:grpSpPr>
            <a:xfrm>
              <a:off x="6207871" y="5573281"/>
              <a:ext cx="830275" cy="830275"/>
              <a:chOff x="6959600" y="402531"/>
              <a:chExt cx="1080000" cy="1080000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CE1204EA-02F3-2AFB-5AFC-B525FB362753}"/>
                  </a:ext>
                </a:extLst>
              </p:cNvPr>
              <p:cNvSpPr/>
              <p:nvPr/>
            </p:nvSpPr>
            <p:spPr>
              <a:xfrm>
                <a:off x="6959600" y="402531"/>
                <a:ext cx="1080000" cy="10800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810E1C42-27D4-B957-FDD0-045DE5596532}"/>
                  </a:ext>
                </a:extLst>
              </p:cNvPr>
              <p:cNvGrpSpPr/>
              <p:nvPr/>
            </p:nvGrpSpPr>
            <p:grpSpPr>
              <a:xfrm>
                <a:off x="7117100" y="631486"/>
                <a:ext cx="765001" cy="622091"/>
                <a:chOff x="8911635" y="3211373"/>
                <a:chExt cx="903513" cy="734727"/>
              </a:xfrm>
            </p:grpSpPr>
            <p:sp>
              <p:nvSpPr>
                <p:cNvPr id="32" name="Полилиния: фигура 1094">
                  <a:extLst>
                    <a:ext uri="{FF2B5EF4-FFF2-40B4-BE49-F238E27FC236}">
                      <a16:creationId xmlns:a16="http://schemas.microsoft.com/office/drawing/2014/main" id="{F90D08CC-8746-F2FA-10C4-AE637D4FD4FA}"/>
                    </a:ext>
                  </a:extLst>
                </p:cNvPr>
                <p:cNvSpPr/>
                <p:nvPr/>
              </p:nvSpPr>
              <p:spPr>
                <a:xfrm>
                  <a:off x="9120366" y="3546614"/>
                  <a:ext cx="485125" cy="399486"/>
                </a:xfrm>
                <a:custGeom>
                  <a:avLst/>
                  <a:gdLst>
                    <a:gd name="connsiteX0" fmla="*/ 215984 w 485125"/>
                    <a:gd name="connsiteY0" fmla="*/ 467 h 399486"/>
                    <a:gd name="connsiteX1" fmla="*/ 222235 w 485125"/>
                    <a:gd name="connsiteY1" fmla="*/ 428 h 399486"/>
                    <a:gd name="connsiteX2" fmla="*/ 235257 w 485125"/>
                    <a:gd name="connsiteY2" fmla="*/ 399 h 399486"/>
                    <a:gd name="connsiteX3" fmla="*/ 254831 w 485125"/>
                    <a:gd name="connsiteY3" fmla="*/ 245 h 399486"/>
                    <a:gd name="connsiteX4" fmla="*/ 358446 w 485125"/>
                    <a:gd name="connsiteY4" fmla="*/ 22705 h 399486"/>
                    <a:gd name="connsiteX5" fmla="*/ 364806 w 485125"/>
                    <a:gd name="connsiteY5" fmla="*/ 25885 h 399486"/>
                    <a:gd name="connsiteX6" fmla="*/ 405527 w 485125"/>
                    <a:gd name="connsiteY6" fmla="*/ 58016 h 399486"/>
                    <a:gd name="connsiteX7" fmla="*/ 410585 w 485125"/>
                    <a:gd name="connsiteY7" fmla="*/ 62982 h 399486"/>
                    <a:gd name="connsiteX8" fmla="*/ 466341 w 485125"/>
                    <a:gd name="connsiteY8" fmla="*/ 189451 h 399486"/>
                    <a:gd name="connsiteX9" fmla="*/ 467763 w 485125"/>
                    <a:gd name="connsiteY9" fmla="*/ 199262 h 399486"/>
                    <a:gd name="connsiteX10" fmla="*/ 470703 w 485125"/>
                    <a:gd name="connsiteY10" fmla="*/ 219899 h 399486"/>
                    <a:gd name="connsiteX11" fmla="*/ 474735 w 485125"/>
                    <a:gd name="connsiteY11" fmla="*/ 247516 h 399486"/>
                    <a:gd name="connsiteX12" fmla="*/ 478048 w 485125"/>
                    <a:gd name="connsiteY12" fmla="*/ 269866 h 399486"/>
                    <a:gd name="connsiteX13" fmla="*/ 479639 w 485125"/>
                    <a:gd name="connsiteY13" fmla="*/ 280567 h 399486"/>
                    <a:gd name="connsiteX14" fmla="*/ 478111 w 485125"/>
                    <a:gd name="connsiteY14" fmla="*/ 346389 h 399486"/>
                    <a:gd name="connsiteX15" fmla="*/ 319212 w 485125"/>
                    <a:gd name="connsiteY15" fmla="*/ 397393 h 399486"/>
                    <a:gd name="connsiteX16" fmla="*/ 313286 w 485125"/>
                    <a:gd name="connsiteY16" fmla="*/ 397913 h 399486"/>
                    <a:gd name="connsiteX17" fmla="*/ 243808 w 485125"/>
                    <a:gd name="connsiteY17" fmla="*/ 399722 h 399486"/>
                    <a:gd name="connsiteX18" fmla="*/ 237456 w 485125"/>
                    <a:gd name="connsiteY18" fmla="*/ 399720 h 399486"/>
                    <a:gd name="connsiteX19" fmla="*/ 148542 w 485125"/>
                    <a:gd name="connsiteY19" fmla="*/ 395432 h 399486"/>
                    <a:gd name="connsiteX20" fmla="*/ 142577 w 485125"/>
                    <a:gd name="connsiteY20" fmla="*/ 394665 h 399486"/>
                    <a:gd name="connsiteX21" fmla="*/ 6196 w 485125"/>
                    <a:gd name="connsiteY21" fmla="*/ 344917 h 399486"/>
                    <a:gd name="connsiteX22" fmla="*/ 5858 w 485125"/>
                    <a:gd name="connsiteY22" fmla="*/ 279353 h 399486"/>
                    <a:gd name="connsiteX23" fmla="*/ 7253 w 485125"/>
                    <a:gd name="connsiteY23" fmla="*/ 269629 h 399486"/>
                    <a:gd name="connsiteX24" fmla="*/ 10202 w 485125"/>
                    <a:gd name="connsiteY24" fmla="*/ 249329 h 399486"/>
                    <a:gd name="connsiteX25" fmla="*/ 13907 w 485125"/>
                    <a:gd name="connsiteY25" fmla="*/ 223564 h 399486"/>
                    <a:gd name="connsiteX26" fmla="*/ 16807 w 485125"/>
                    <a:gd name="connsiteY26" fmla="*/ 203499 h 399486"/>
                    <a:gd name="connsiteX27" fmla="*/ 18166 w 485125"/>
                    <a:gd name="connsiteY27" fmla="*/ 194011 h 399486"/>
                    <a:gd name="connsiteX28" fmla="*/ 77920 w 485125"/>
                    <a:gd name="connsiteY28" fmla="*/ 59978 h 399486"/>
                    <a:gd name="connsiteX29" fmla="*/ 81836 w 485125"/>
                    <a:gd name="connsiteY29" fmla="*/ 55755 h 399486"/>
                    <a:gd name="connsiteX30" fmla="*/ 215984 w 485125"/>
                    <a:gd name="connsiteY30" fmla="*/ 467 h 39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5125" h="399486">
                      <a:moveTo>
                        <a:pt x="215984" y="467"/>
                      </a:moveTo>
                      <a:cubicBezTo>
                        <a:pt x="218047" y="454"/>
                        <a:pt x="220110" y="441"/>
                        <a:pt x="222235" y="428"/>
                      </a:cubicBezTo>
                      <a:cubicBezTo>
                        <a:pt x="226576" y="408"/>
                        <a:pt x="230916" y="398"/>
                        <a:pt x="235257" y="399"/>
                      </a:cubicBezTo>
                      <a:cubicBezTo>
                        <a:pt x="241783" y="391"/>
                        <a:pt x="248306" y="319"/>
                        <a:pt x="254831" y="245"/>
                      </a:cubicBezTo>
                      <a:cubicBezTo>
                        <a:pt x="292652" y="43"/>
                        <a:pt x="324616" y="5643"/>
                        <a:pt x="358446" y="22705"/>
                      </a:cubicBezTo>
                      <a:cubicBezTo>
                        <a:pt x="360545" y="23755"/>
                        <a:pt x="362644" y="24804"/>
                        <a:pt x="364806" y="25885"/>
                      </a:cubicBezTo>
                      <a:cubicBezTo>
                        <a:pt x="380589" y="34432"/>
                        <a:pt x="392809" y="45501"/>
                        <a:pt x="405527" y="58016"/>
                      </a:cubicBezTo>
                      <a:cubicBezTo>
                        <a:pt x="407196" y="59655"/>
                        <a:pt x="408866" y="61293"/>
                        <a:pt x="410585" y="62982"/>
                      </a:cubicBezTo>
                      <a:cubicBezTo>
                        <a:pt x="445242" y="98309"/>
                        <a:pt x="459743" y="141318"/>
                        <a:pt x="466341" y="189451"/>
                      </a:cubicBezTo>
                      <a:cubicBezTo>
                        <a:pt x="466811" y="192722"/>
                        <a:pt x="467286" y="195992"/>
                        <a:pt x="467763" y="199262"/>
                      </a:cubicBezTo>
                      <a:cubicBezTo>
                        <a:pt x="468761" y="206140"/>
                        <a:pt x="469738" y="213017"/>
                        <a:pt x="470703" y="219899"/>
                      </a:cubicBezTo>
                      <a:cubicBezTo>
                        <a:pt x="472000" y="229113"/>
                        <a:pt x="473358" y="238316"/>
                        <a:pt x="474735" y="247516"/>
                      </a:cubicBezTo>
                      <a:cubicBezTo>
                        <a:pt x="475851" y="254965"/>
                        <a:pt x="476950" y="262415"/>
                        <a:pt x="478048" y="269866"/>
                      </a:cubicBezTo>
                      <a:cubicBezTo>
                        <a:pt x="478574" y="273434"/>
                        <a:pt x="479105" y="277001"/>
                        <a:pt x="479639" y="280567"/>
                      </a:cubicBezTo>
                      <a:cubicBezTo>
                        <a:pt x="487515" y="333343"/>
                        <a:pt x="487515" y="333343"/>
                        <a:pt x="478111" y="346389"/>
                      </a:cubicBezTo>
                      <a:cubicBezTo>
                        <a:pt x="441546" y="385503"/>
                        <a:pt x="369586" y="393097"/>
                        <a:pt x="319212" y="397393"/>
                      </a:cubicBezTo>
                      <a:cubicBezTo>
                        <a:pt x="317256" y="397566"/>
                        <a:pt x="315301" y="397737"/>
                        <a:pt x="313286" y="397913"/>
                      </a:cubicBezTo>
                      <a:cubicBezTo>
                        <a:pt x="290138" y="399712"/>
                        <a:pt x="267014" y="399748"/>
                        <a:pt x="243808" y="399722"/>
                      </a:cubicBezTo>
                      <a:cubicBezTo>
                        <a:pt x="241712" y="399722"/>
                        <a:pt x="239615" y="399720"/>
                        <a:pt x="237456" y="399720"/>
                      </a:cubicBezTo>
                      <a:cubicBezTo>
                        <a:pt x="207646" y="399673"/>
                        <a:pt x="178131" y="399408"/>
                        <a:pt x="148542" y="395432"/>
                      </a:cubicBezTo>
                      <a:cubicBezTo>
                        <a:pt x="146574" y="395179"/>
                        <a:pt x="144605" y="394926"/>
                        <a:pt x="142577" y="394665"/>
                      </a:cubicBezTo>
                      <a:cubicBezTo>
                        <a:pt x="97296" y="388683"/>
                        <a:pt x="38932" y="380050"/>
                        <a:pt x="6196" y="344917"/>
                      </a:cubicBezTo>
                      <a:cubicBezTo>
                        <a:pt x="-5341" y="326860"/>
                        <a:pt x="2926" y="299359"/>
                        <a:pt x="5858" y="279353"/>
                      </a:cubicBezTo>
                      <a:cubicBezTo>
                        <a:pt x="6323" y="276112"/>
                        <a:pt x="6788" y="272871"/>
                        <a:pt x="7253" y="269629"/>
                      </a:cubicBezTo>
                      <a:cubicBezTo>
                        <a:pt x="8226" y="262861"/>
                        <a:pt x="9209" y="256095"/>
                        <a:pt x="10202" y="249329"/>
                      </a:cubicBezTo>
                      <a:cubicBezTo>
                        <a:pt x="11459" y="240744"/>
                        <a:pt x="12687" y="232156"/>
                        <a:pt x="13907" y="223564"/>
                      </a:cubicBezTo>
                      <a:cubicBezTo>
                        <a:pt x="14861" y="216874"/>
                        <a:pt x="15832" y="210187"/>
                        <a:pt x="16807" y="203499"/>
                      </a:cubicBezTo>
                      <a:cubicBezTo>
                        <a:pt x="17264" y="200337"/>
                        <a:pt x="17719" y="197175"/>
                        <a:pt x="18166" y="194011"/>
                      </a:cubicBezTo>
                      <a:cubicBezTo>
                        <a:pt x="25540" y="142140"/>
                        <a:pt x="40988" y="98473"/>
                        <a:pt x="77920" y="59978"/>
                      </a:cubicBezTo>
                      <a:cubicBezTo>
                        <a:pt x="79213" y="58584"/>
                        <a:pt x="80505" y="57191"/>
                        <a:pt x="81836" y="55755"/>
                      </a:cubicBezTo>
                      <a:cubicBezTo>
                        <a:pt x="116272" y="19656"/>
                        <a:pt x="166686" y="579"/>
                        <a:pt x="215984" y="467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1095">
                  <a:extLst>
                    <a:ext uri="{FF2B5EF4-FFF2-40B4-BE49-F238E27FC236}">
                      <a16:creationId xmlns:a16="http://schemas.microsoft.com/office/drawing/2014/main" id="{C2748295-FC3F-2998-622D-CE05D833A88B}"/>
                    </a:ext>
                  </a:extLst>
                </p:cNvPr>
                <p:cNvSpPr/>
                <p:nvPr/>
              </p:nvSpPr>
              <p:spPr>
                <a:xfrm>
                  <a:off x="9205252" y="3211373"/>
                  <a:ext cx="315171" cy="317246"/>
                </a:xfrm>
                <a:custGeom>
                  <a:avLst/>
                  <a:gdLst>
                    <a:gd name="connsiteX0" fmla="*/ 259894 w 315171"/>
                    <a:gd name="connsiteY0" fmla="*/ 36072 h 317246"/>
                    <a:gd name="connsiteX1" fmla="*/ 315253 w 315171"/>
                    <a:gd name="connsiteY1" fmla="*/ 137874 h 317246"/>
                    <a:gd name="connsiteX2" fmla="*/ 273626 w 315171"/>
                    <a:gd name="connsiteY2" fmla="*/ 267555 h 317246"/>
                    <a:gd name="connsiteX3" fmla="*/ 157885 w 315171"/>
                    <a:gd name="connsiteY3" fmla="*/ 317334 h 317246"/>
                    <a:gd name="connsiteX4" fmla="*/ 43423 w 315171"/>
                    <a:gd name="connsiteY4" fmla="*/ 268973 h 317246"/>
                    <a:gd name="connsiteX5" fmla="*/ 349 w 315171"/>
                    <a:gd name="connsiteY5" fmla="*/ 144764 h 317246"/>
                    <a:gd name="connsiteX6" fmla="*/ 40182 w 315171"/>
                    <a:gd name="connsiteY6" fmla="*/ 51766 h 317246"/>
                    <a:gd name="connsiteX7" fmla="*/ 44129 w 315171"/>
                    <a:gd name="connsiteY7" fmla="*/ 47276 h 317246"/>
                    <a:gd name="connsiteX8" fmla="*/ 259894 w 315171"/>
                    <a:gd name="connsiteY8" fmla="*/ 36072 h 317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171" h="317246">
                      <a:moveTo>
                        <a:pt x="259894" y="36072"/>
                      </a:moveTo>
                      <a:cubicBezTo>
                        <a:pt x="289279" y="61393"/>
                        <a:pt x="312262" y="98430"/>
                        <a:pt x="315253" y="137874"/>
                      </a:cubicBezTo>
                      <a:cubicBezTo>
                        <a:pt x="317145" y="188408"/>
                        <a:pt x="307516" y="228766"/>
                        <a:pt x="273626" y="267555"/>
                      </a:cubicBezTo>
                      <a:cubicBezTo>
                        <a:pt x="243138" y="299627"/>
                        <a:pt x="201711" y="316186"/>
                        <a:pt x="157885" y="317334"/>
                      </a:cubicBezTo>
                      <a:cubicBezTo>
                        <a:pt x="114057" y="316186"/>
                        <a:pt x="74935" y="299541"/>
                        <a:pt x="43423" y="268973"/>
                      </a:cubicBezTo>
                      <a:cubicBezTo>
                        <a:pt x="9661" y="233243"/>
                        <a:pt x="-428" y="192397"/>
                        <a:pt x="349" y="144764"/>
                      </a:cubicBezTo>
                      <a:cubicBezTo>
                        <a:pt x="1569" y="110096"/>
                        <a:pt x="16829" y="77218"/>
                        <a:pt x="40182" y="51766"/>
                      </a:cubicBezTo>
                      <a:cubicBezTo>
                        <a:pt x="41484" y="50284"/>
                        <a:pt x="42787" y="48802"/>
                        <a:pt x="44129" y="47276"/>
                      </a:cubicBezTo>
                      <a:cubicBezTo>
                        <a:pt x="100071" y="-12906"/>
                        <a:pt x="197425" y="-14286"/>
                        <a:pt x="259894" y="36072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1096">
                  <a:extLst>
                    <a:ext uri="{FF2B5EF4-FFF2-40B4-BE49-F238E27FC236}">
                      <a16:creationId xmlns:a16="http://schemas.microsoft.com/office/drawing/2014/main" id="{F1BF4C34-B081-05C7-F4ED-5F64888AC755}"/>
                    </a:ext>
                  </a:extLst>
                </p:cNvPr>
                <p:cNvSpPr/>
                <p:nvPr/>
              </p:nvSpPr>
              <p:spPr>
                <a:xfrm>
                  <a:off x="9547229" y="3546275"/>
                  <a:ext cx="267919" cy="274068"/>
                </a:xfrm>
                <a:custGeom>
                  <a:avLst/>
                  <a:gdLst>
                    <a:gd name="connsiteX0" fmla="*/ 188160 w 267919"/>
                    <a:gd name="connsiteY0" fmla="*/ 31250 h 274068"/>
                    <a:gd name="connsiteX1" fmla="*/ 206426 w 267919"/>
                    <a:gd name="connsiteY1" fmla="*/ 46601 h 274068"/>
                    <a:gd name="connsiteX2" fmla="*/ 210166 w 267919"/>
                    <a:gd name="connsiteY2" fmla="*/ 49866 h 274068"/>
                    <a:gd name="connsiteX3" fmla="*/ 262826 w 267919"/>
                    <a:gd name="connsiteY3" fmla="*/ 166021 h 274068"/>
                    <a:gd name="connsiteX4" fmla="*/ 264152 w 267919"/>
                    <a:gd name="connsiteY4" fmla="*/ 172949 h 274068"/>
                    <a:gd name="connsiteX5" fmla="*/ 262220 w 267919"/>
                    <a:gd name="connsiteY5" fmla="*/ 219225 h 274068"/>
                    <a:gd name="connsiteX6" fmla="*/ 159100 w 267919"/>
                    <a:gd name="connsiteY6" fmla="*/ 269991 h 274068"/>
                    <a:gd name="connsiteX7" fmla="*/ 143651 w 267919"/>
                    <a:gd name="connsiteY7" fmla="*/ 272198 h 274068"/>
                    <a:gd name="connsiteX8" fmla="*/ 137896 w 267919"/>
                    <a:gd name="connsiteY8" fmla="*/ 272973 h 274068"/>
                    <a:gd name="connsiteX9" fmla="*/ 90685 w 267919"/>
                    <a:gd name="connsiteY9" fmla="*/ 274160 h 274068"/>
                    <a:gd name="connsiteX10" fmla="*/ 87497 w 267919"/>
                    <a:gd name="connsiteY10" fmla="*/ 254421 h 274068"/>
                    <a:gd name="connsiteX11" fmla="*/ 86451 w 267919"/>
                    <a:gd name="connsiteY11" fmla="*/ 247965 h 274068"/>
                    <a:gd name="connsiteX12" fmla="*/ 80762 w 267919"/>
                    <a:gd name="connsiteY12" fmla="*/ 210959 h 274068"/>
                    <a:gd name="connsiteX13" fmla="*/ 77807 w 267919"/>
                    <a:gd name="connsiteY13" fmla="*/ 190880 h 274068"/>
                    <a:gd name="connsiteX14" fmla="*/ 76391 w 267919"/>
                    <a:gd name="connsiteY14" fmla="*/ 181033 h 274068"/>
                    <a:gd name="connsiteX15" fmla="*/ 53903 w 267919"/>
                    <a:gd name="connsiteY15" fmla="*/ 98096 h 274068"/>
                    <a:gd name="connsiteX16" fmla="*/ 51894 w 267919"/>
                    <a:gd name="connsiteY16" fmla="*/ 93949 h 274068"/>
                    <a:gd name="connsiteX17" fmla="*/ 11005 w 267919"/>
                    <a:gd name="connsiteY17" fmla="*/ 36356 h 274068"/>
                    <a:gd name="connsiteX18" fmla="*/ 446 w 267919"/>
                    <a:gd name="connsiteY18" fmla="*/ 23061 h 274068"/>
                    <a:gd name="connsiteX19" fmla="*/ 188160 w 267919"/>
                    <a:gd name="connsiteY19" fmla="*/ 31250 h 274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67919" h="274068">
                      <a:moveTo>
                        <a:pt x="188160" y="31250"/>
                      </a:moveTo>
                      <a:cubicBezTo>
                        <a:pt x="194588" y="36007"/>
                        <a:pt x="200549" y="41187"/>
                        <a:pt x="206426" y="46601"/>
                      </a:cubicBezTo>
                      <a:cubicBezTo>
                        <a:pt x="207660" y="47678"/>
                        <a:pt x="208894" y="48756"/>
                        <a:pt x="210166" y="49866"/>
                      </a:cubicBezTo>
                      <a:cubicBezTo>
                        <a:pt x="243212" y="80358"/>
                        <a:pt x="254739" y="123432"/>
                        <a:pt x="262826" y="166021"/>
                      </a:cubicBezTo>
                      <a:cubicBezTo>
                        <a:pt x="263482" y="169450"/>
                        <a:pt x="263482" y="169450"/>
                        <a:pt x="264152" y="172949"/>
                      </a:cubicBezTo>
                      <a:cubicBezTo>
                        <a:pt x="270057" y="205271"/>
                        <a:pt x="270057" y="205271"/>
                        <a:pt x="262220" y="219225"/>
                      </a:cubicBezTo>
                      <a:cubicBezTo>
                        <a:pt x="239589" y="250688"/>
                        <a:pt x="195502" y="263647"/>
                        <a:pt x="159100" y="269991"/>
                      </a:cubicBezTo>
                      <a:cubicBezTo>
                        <a:pt x="153956" y="270811"/>
                        <a:pt x="148817" y="271520"/>
                        <a:pt x="143651" y="272198"/>
                      </a:cubicBezTo>
                      <a:cubicBezTo>
                        <a:pt x="140803" y="272581"/>
                        <a:pt x="140803" y="272581"/>
                        <a:pt x="137896" y="272973"/>
                      </a:cubicBezTo>
                      <a:cubicBezTo>
                        <a:pt x="122220" y="274719"/>
                        <a:pt x="106433" y="274339"/>
                        <a:pt x="90685" y="274160"/>
                      </a:cubicBezTo>
                      <a:cubicBezTo>
                        <a:pt x="89617" y="267581"/>
                        <a:pt x="88557" y="261001"/>
                        <a:pt x="87497" y="254421"/>
                      </a:cubicBezTo>
                      <a:cubicBezTo>
                        <a:pt x="87152" y="252291"/>
                        <a:pt x="86806" y="250160"/>
                        <a:pt x="86451" y="247965"/>
                      </a:cubicBezTo>
                      <a:cubicBezTo>
                        <a:pt x="84468" y="235640"/>
                        <a:pt x="82557" y="223312"/>
                        <a:pt x="80762" y="210959"/>
                      </a:cubicBezTo>
                      <a:cubicBezTo>
                        <a:pt x="79789" y="204264"/>
                        <a:pt x="78798" y="197572"/>
                        <a:pt x="77807" y="190880"/>
                      </a:cubicBezTo>
                      <a:cubicBezTo>
                        <a:pt x="77327" y="187599"/>
                        <a:pt x="76854" y="184317"/>
                        <a:pt x="76391" y="181033"/>
                      </a:cubicBezTo>
                      <a:cubicBezTo>
                        <a:pt x="72366" y="152531"/>
                        <a:pt x="66753" y="124115"/>
                        <a:pt x="53903" y="98096"/>
                      </a:cubicBezTo>
                      <a:cubicBezTo>
                        <a:pt x="53239" y="96728"/>
                        <a:pt x="52577" y="95359"/>
                        <a:pt x="51894" y="93949"/>
                      </a:cubicBezTo>
                      <a:cubicBezTo>
                        <a:pt x="41228" y="72574"/>
                        <a:pt x="26615" y="54298"/>
                        <a:pt x="11005" y="36356"/>
                      </a:cubicBezTo>
                      <a:cubicBezTo>
                        <a:pt x="7290" y="32025"/>
                        <a:pt x="3790" y="27678"/>
                        <a:pt x="446" y="23061"/>
                      </a:cubicBezTo>
                      <a:cubicBezTo>
                        <a:pt x="59677" y="-9484"/>
                        <a:pt x="132349" y="-7582"/>
                        <a:pt x="188160" y="31250"/>
                      </a:cubicBezTo>
                      <a:close/>
                    </a:path>
                  </a:pathLst>
                </a:custGeom>
                <a:solidFill>
                  <a:srgbClr val="555655"/>
                </a:solidFill>
                <a:ln w="1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: фигура 1097">
                  <a:extLst>
                    <a:ext uri="{FF2B5EF4-FFF2-40B4-BE49-F238E27FC236}">
                      <a16:creationId xmlns:a16="http://schemas.microsoft.com/office/drawing/2014/main" id="{D4BE77E6-E2C1-DF62-4B34-6B5858DBB342}"/>
                    </a:ext>
                  </a:extLst>
                </p:cNvPr>
                <p:cNvSpPr/>
                <p:nvPr/>
              </p:nvSpPr>
              <p:spPr>
                <a:xfrm>
                  <a:off x="8911635" y="3545980"/>
                  <a:ext cx="266791" cy="274344"/>
                </a:xfrm>
                <a:custGeom>
                  <a:avLst/>
                  <a:gdLst>
                    <a:gd name="connsiteX0" fmla="*/ 266954 w 266791"/>
                    <a:gd name="connsiteY0" fmla="*/ 23351 h 274344"/>
                    <a:gd name="connsiteX1" fmla="*/ 264780 w 266791"/>
                    <a:gd name="connsiteY1" fmla="*/ 25876 h 274344"/>
                    <a:gd name="connsiteX2" fmla="*/ 255183 w 266791"/>
                    <a:gd name="connsiteY2" fmla="*/ 37083 h 274344"/>
                    <a:gd name="connsiteX3" fmla="*/ 252290 w 266791"/>
                    <a:gd name="connsiteY3" fmla="*/ 40469 h 274344"/>
                    <a:gd name="connsiteX4" fmla="*/ 186155 w 266791"/>
                    <a:gd name="connsiteY4" fmla="*/ 214128 h 274344"/>
                    <a:gd name="connsiteX5" fmla="*/ 183016 w 266791"/>
                    <a:gd name="connsiteY5" fmla="*/ 236340 h 274344"/>
                    <a:gd name="connsiteX6" fmla="*/ 181090 w 266791"/>
                    <a:gd name="connsiteY6" fmla="*/ 250070 h 274344"/>
                    <a:gd name="connsiteX7" fmla="*/ 180215 w 266791"/>
                    <a:gd name="connsiteY7" fmla="*/ 256307 h 274344"/>
                    <a:gd name="connsiteX8" fmla="*/ 179455 w 266791"/>
                    <a:gd name="connsiteY8" fmla="*/ 261776 h 274344"/>
                    <a:gd name="connsiteX9" fmla="*/ 176715 w 266791"/>
                    <a:gd name="connsiteY9" fmla="*/ 274451 h 274344"/>
                    <a:gd name="connsiteX10" fmla="*/ 11271 w 266791"/>
                    <a:gd name="connsiteY10" fmla="*/ 226963 h 274344"/>
                    <a:gd name="connsiteX11" fmla="*/ 162 w 266791"/>
                    <a:gd name="connsiteY11" fmla="*/ 202253 h 274344"/>
                    <a:gd name="connsiteX12" fmla="*/ 53126 w 266791"/>
                    <a:gd name="connsiteY12" fmla="*/ 54738 h 274344"/>
                    <a:gd name="connsiteX13" fmla="*/ 56414 w 266791"/>
                    <a:gd name="connsiteY13" fmla="*/ 50953 h 274344"/>
                    <a:gd name="connsiteX14" fmla="*/ 266954 w 266791"/>
                    <a:gd name="connsiteY14" fmla="*/ 23351 h 274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6791" h="274344">
                      <a:moveTo>
                        <a:pt x="266954" y="23351"/>
                      </a:moveTo>
                      <a:cubicBezTo>
                        <a:pt x="265878" y="24601"/>
                        <a:pt x="265878" y="24601"/>
                        <a:pt x="264780" y="25876"/>
                      </a:cubicBezTo>
                      <a:cubicBezTo>
                        <a:pt x="261575" y="29606"/>
                        <a:pt x="258378" y="33343"/>
                        <a:pt x="255183" y="37083"/>
                      </a:cubicBezTo>
                      <a:cubicBezTo>
                        <a:pt x="254229" y="38200"/>
                        <a:pt x="253274" y="39317"/>
                        <a:pt x="252290" y="40469"/>
                      </a:cubicBezTo>
                      <a:cubicBezTo>
                        <a:pt x="208348" y="92362"/>
                        <a:pt x="195344" y="147959"/>
                        <a:pt x="186155" y="214128"/>
                      </a:cubicBezTo>
                      <a:cubicBezTo>
                        <a:pt x="185113" y="221533"/>
                        <a:pt x="184066" y="228937"/>
                        <a:pt x="183016" y="236340"/>
                      </a:cubicBezTo>
                      <a:cubicBezTo>
                        <a:pt x="182368" y="240917"/>
                        <a:pt x="181726" y="245492"/>
                        <a:pt x="181090" y="250070"/>
                      </a:cubicBezTo>
                      <a:cubicBezTo>
                        <a:pt x="180801" y="252128"/>
                        <a:pt x="180513" y="254186"/>
                        <a:pt x="180215" y="256307"/>
                      </a:cubicBezTo>
                      <a:cubicBezTo>
                        <a:pt x="179965" y="258111"/>
                        <a:pt x="179714" y="259916"/>
                        <a:pt x="179455" y="261776"/>
                      </a:cubicBezTo>
                      <a:cubicBezTo>
                        <a:pt x="178759" y="266090"/>
                        <a:pt x="177852" y="270235"/>
                        <a:pt x="176715" y="274451"/>
                      </a:cubicBezTo>
                      <a:cubicBezTo>
                        <a:pt x="119540" y="275853"/>
                        <a:pt x="54874" y="267606"/>
                        <a:pt x="11271" y="226963"/>
                      </a:cubicBezTo>
                      <a:cubicBezTo>
                        <a:pt x="4248" y="219395"/>
                        <a:pt x="158" y="212830"/>
                        <a:pt x="162" y="202253"/>
                      </a:cubicBezTo>
                      <a:cubicBezTo>
                        <a:pt x="4913" y="147445"/>
                        <a:pt x="15893" y="96782"/>
                        <a:pt x="53126" y="54738"/>
                      </a:cubicBezTo>
                      <a:cubicBezTo>
                        <a:pt x="54211" y="53489"/>
                        <a:pt x="55296" y="52240"/>
                        <a:pt x="56414" y="50953"/>
                      </a:cubicBezTo>
                      <a:cubicBezTo>
                        <a:pt x="109170" y="-5862"/>
                        <a:pt x="201392" y="-14730"/>
                        <a:pt x="266954" y="23351"/>
                      </a:cubicBezTo>
                      <a:close/>
                    </a:path>
                  </a:pathLst>
                </a:custGeom>
                <a:solidFill>
                  <a:srgbClr val="555655"/>
                </a:solidFill>
                <a:ln w="1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6" name="Полилиния: фигура 1098">
                  <a:extLst>
                    <a:ext uri="{FF2B5EF4-FFF2-40B4-BE49-F238E27FC236}">
                      <a16:creationId xmlns:a16="http://schemas.microsoft.com/office/drawing/2014/main" id="{A423F163-658A-9779-ACE9-0F6163604832}"/>
                    </a:ext>
                  </a:extLst>
                </p:cNvPr>
                <p:cNvSpPr/>
                <p:nvPr/>
              </p:nvSpPr>
              <p:spPr>
                <a:xfrm>
                  <a:off x="9541345" y="3294458"/>
                  <a:ext cx="210278" cy="233724"/>
                </a:xfrm>
                <a:custGeom>
                  <a:avLst/>
                  <a:gdLst>
                    <a:gd name="connsiteX0" fmla="*/ 159496 w 210278"/>
                    <a:gd name="connsiteY0" fmla="*/ 19535 h 233724"/>
                    <a:gd name="connsiteX1" fmla="*/ 209106 w 210278"/>
                    <a:gd name="connsiteY1" fmla="*/ 96479 h 233724"/>
                    <a:gd name="connsiteX2" fmla="*/ 188883 w 210278"/>
                    <a:gd name="connsiteY2" fmla="*/ 186013 h 233724"/>
                    <a:gd name="connsiteX3" fmla="*/ 153442 w 210278"/>
                    <a:gd name="connsiteY3" fmla="*/ 217853 h 233724"/>
                    <a:gd name="connsiteX4" fmla="*/ 149687 w 210278"/>
                    <a:gd name="connsiteY4" fmla="*/ 220281 h 233724"/>
                    <a:gd name="connsiteX5" fmla="*/ 60876 w 210278"/>
                    <a:gd name="connsiteY5" fmla="*/ 229297 h 233724"/>
                    <a:gd name="connsiteX6" fmla="*/ 428 w 210278"/>
                    <a:gd name="connsiteY6" fmla="*/ 186465 h 233724"/>
                    <a:gd name="connsiteX7" fmla="*/ 8765 w 210278"/>
                    <a:gd name="connsiteY7" fmla="*/ 163660 h 233724"/>
                    <a:gd name="connsiteX8" fmla="*/ 28260 w 210278"/>
                    <a:gd name="connsiteY8" fmla="*/ 75137 h 233724"/>
                    <a:gd name="connsiteX9" fmla="*/ 28268 w 210278"/>
                    <a:gd name="connsiteY9" fmla="*/ 69329 h 233724"/>
                    <a:gd name="connsiteX10" fmla="*/ 24635 w 210278"/>
                    <a:gd name="connsiteY10" fmla="*/ 35650 h 233724"/>
                    <a:gd name="connsiteX11" fmla="*/ 25930 w 210278"/>
                    <a:gd name="connsiteY11" fmla="*/ 21680 h 233724"/>
                    <a:gd name="connsiteX12" fmla="*/ 159496 w 210278"/>
                    <a:gd name="connsiteY12" fmla="*/ 19535 h 23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0278" h="233724">
                      <a:moveTo>
                        <a:pt x="159496" y="19535"/>
                      </a:moveTo>
                      <a:cubicBezTo>
                        <a:pt x="186233" y="38745"/>
                        <a:pt x="202664" y="64457"/>
                        <a:pt x="209106" y="96479"/>
                      </a:cubicBezTo>
                      <a:cubicBezTo>
                        <a:pt x="214175" y="127876"/>
                        <a:pt x="207143" y="159859"/>
                        <a:pt x="188883" y="186013"/>
                      </a:cubicBezTo>
                      <a:cubicBezTo>
                        <a:pt x="178726" y="199248"/>
                        <a:pt x="167514" y="208957"/>
                        <a:pt x="153442" y="217853"/>
                      </a:cubicBezTo>
                      <a:cubicBezTo>
                        <a:pt x="152203" y="218653"/>
                        <a:pt x="150964" y="219456"/>
                        <a:pt x="149687" y="220281"/>
                      </a:cubicBezTo>
                      <a:cubicBezTo>
                        <a:pt x="122860" y="235587"/>
                        <a:pt x="90059" y="236948"/>
                        <a:pt x="60876" y="229297"/>
                      </a:cubicBezTo>
                      <a:cubicBezTo>
                        <a:pt x="37001" y="222424"/>
                        <a:pt x="14191" y="207582"/>
                        <a:pt x="428" y="186465"/>
                      </a:cubicBezTo>
                      <a:cubicBezTo>
                        <a:pt x="594" y="177993"/>
                        <a:pt x="4974" y="171093"/>
                        <a:pt x="8765" y="163660"/>
                      </a:cubicBezTo>
                      <a:cubicBezTo>
                        <a:pt x="22316" y="135957"/>
                        <a:pt x="28278" y="105833"/>
                        <a:pt x="28260" y="75137"/>
                      </a:cubicBezTo>
                      <a:cubicBezTo>
                        <a:pt x="28263" y="73221"/>
                        <a:pt x="28265" y="71304"/>
                        <a:pt x="28268" y="69329"/>
                      </a:cubicBezTo>
                      <a:cubicBezTo>
                        <a:pt x="28190" y="57777"/>
                        <a:pt x="27536" y="46891"/>
                        <a:pt x="24635" y="35650"/>
                      </a:cubicBezTo>
                      <a:cubicBezTo>
                        <a:pt x="23791" y="30380"/>
                        <a:pt x="24291" y="26756"/>
                        <a:pt x="25930" y="21680"/>
                      </a:cubicBezTo>
                      <a:cubicBezTo>
                        <a:pt x="58944" y="-10892"/>
                        <a:pt x="124371" y="-2337"/>
                        <a:pt x="159496" y="19535"/>
                      </a:cubicBezTo>
                      <a:close/>
                    </a:path>
                  </a:pathLst>
                </a:custGeom>
                <a:solidFill>
                  <a:srgbClr val="555655"/>
                </a:solidFill>
                <a:ln w="1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1099">
                  <a:extLst>
                    <a:ext uri="{FF2B5EF4-FFF2-40B4-BE49-F238E27FC236}">
                      <a16:creationId xmlns:a16="http://schemas.microsoft.com/office/drawing/2014/main" id="{34EA77E4-919D-FE66-7681-042BC217AB09}"/>
                    </a:ext>
                  </a:extLst>
                </p:cNvPr>
                <p:cNvSpPr/>
                <p:nvPr/>
              </p:nvSpPr>
              <p:spPr>
                <a:xfrm>
                  <a:off x="8973568" y="3295534"/>
                  <a:ext cx="210459" cy="233036"/>
                </a:xfrm>
                <a:custGeom>
                  <a:avLst/>
                  <a:gdLst>
                    <a:gd name="connsiteX0" fmla="*/ 116329 w 210459"/>
                    <a:gd name="connsiteY0" fmla="*/ 119 h 233036"/>
                    <a:gd name="connsiteX1" fmla="*/ 122052 w 210459"/>
                    <a:gd name="connsiteY1" fmla="*/ 164 h 233036"/>
                    <a:gd name="connsiteX2" fmla="*/ 185357 w 210459"/>
                    <a:gd name="connsiteY2" fmla="*/ 20595 h 233036"/>
                    <a:gd name="connsiteX3" fmla="*/ 185480 w 210459"/>
                    <a:gd name="connsiteY3" fmla="*/ 39108 h 233036"/>
                    <a:gd name="connsiteX4" fmla="*/ 207794 w 210459"/>
                    <a:gd name="connsiteY4" fmla="*/ 172873 h 233036"/>
                    <a:gd name="connsiteX5" fmla="*/ 208898 w 210459"/>
                    <a:gd name="connsiteY5" fmla="*/ 189303 h 233036"/>
                    <a:gd name="connsiteX6" fmla="*/ 130429 w 210459"/>
                    <a:gd name="connsiteY6" fmla="*/ 232461 h 233036"/>
                    <a:gd name="connsiteX7" fmla="*/ 43868 w 210459"/>
                    <a:gd name="connsiteY7" fmla="*/ 207571 h 233036"/>
                    <a:gd name="connsiteX8" fmla="*/ 197 w 210459"/>
                    <a:gd name="connsiteY8" fmla="*/ 121907 h 233036"/>
                    <a:gd name="connsiteX9" fmla="*/ 29278 w 210459"/>
                    <a:gd name="connsiteY9" fmla="*/ 39599 h 233036"/>
                    <a:gd name="connsiteX10" fmla="*/ 38228 w 210459"/>
                    <a:gd name="connsiteY10" fmla="*/ 30403 h 233036"/>
                    <a:gd name="connsiteX11" fmla="*/ 41585 w 210459"/>
                    <a:gd name="connsiteY11" fmla="*/ 26978 h 233036"/>
                    <a:gd name="connsiteX12" fmla="*/ 116329 w 210459"/>
                    <a:gd name="connsiteY12" fmla="*/ 119 h 23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0459" h="233036">
                      <a:moveTo>
                        <a:pt x="116329" y="119"/>
                      </a:moveTo>
                      <a:cubicBezTo>
                        <a:pt x="119162" y="142"/>
                        <a:pt x="119162" y="142"/>
                        <a:pt x="122052" y="164"/>
                      </a:cubicBezTo>
                      <a:cubicBezTo>
                        <a:pt x="144155" y="674"/>
                        <a:pt x="167787" y="6344"/>
                        <a:pt x="185357" y="20595"/>
                      </a:cubicBezTo>
                      <a:cubicBezTo>
                        <a:pt x="187780" y="27432"/>
                        <a:pt x="187260" y="32207"/>
                        <a:pt x="185480" y="39108"/>
                      </a:cubicBezTo>
                      <a:cubicBezTo>
                        <a:pt x="176612" y="84611"/>
                        <a:pt x="186061" y="132414"/>
                        <a:pt x="207794" y="172873"/>
                      </a:cubicBezTo>
                      <a:cubicBezTo>
                        <a:pt x="211199" y="180228"/>
                        <a:pt x="211370" y="181853"/>
                        <a:pt x="208898" y="189303"/>
                      </a:cubicBezTo>
                      <a:cubicBezTo>
                        <a:pt x="189740" y="214888"/>
                        <a:pt x="161046" y="227518"/>
                        <a:pt x="130429" y="232461"/>
                      </a:cubicBezTo>
                      <a:cubicBezTo>
                        <a:pt x="99575" y="235924"/>
                        <a:pt x="68458" y="226088"/>
                        <a:pt x="43868" y="207571"/>
                      </a:cubicBezTo>
                      <a:cubicBezTo>
                        <a:pt x="17201" y="185257"/>
                        <a:pt x="4123" y="155970"/>
                        <a:pt x="197" y="121907"/>
                      </a:cubicBezTo>
                      <a:cubicBezTo>
                        <a:pt x="-900" y="91462"/>
                        <a:pt x="9286" y="62481"/>
                        <a:pt x="29278" y="39599"/>
                      </a:cubicBezTo>
                      <a:cubicBezTo>
                        <a:pt x="32226" y="36499"/>
                        <a:pt x="35206" y="33431"/>
                        <a:pt x="38228" y="30403"/>
                      </a:cubicBezTo>
                      <a:cubicBezTo>
                        <a:pt x="39336" y="29273"/>
                        <a:pt x="40443" y="28143"/>
                        <a:pt x="41585" y="26978"/>
                      </a:cubicBezTo>
                      <a:cubicBezTo>
                        <a:pt x="61623" y="8161"/>
                        <a:pt x="89396" y="-180"/>
                        <a:pt x="116329" y="119"/>
                      </a:cubicBezTo>
                      <a:close/>
                    </a:path>
                  </a:pathLst>
                </a:custGeom>
                <a:solidFill>
                  <a:srgbClr val="555655"/>
                </a:solidFill>
                <a:ln w="1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3EF2C50F-3387-7CF7-D6F5-28462A3837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65490" y="1507185"/>
              <a:ext cx="917390" cy="917390"/>
              <a:chOff x="3305383" y="4774857"/>
              <a:chExt cx="838370" cy="838370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4F6544EE-E5D8-66D0-8E24-1ED61764B0E4}"/>
                  </a:ext>
                </a:extLst>
              </p:cNvPr>
              <p:cNvSpPr/>
              <p:nvPr/>
            </p:nvSpPr>
            <p:spPr>
              <a:xfrm>
                <a:off x="3305383" y="4774857"/>
                <a:ext cx="838370" cy="83837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30BE512A-D2B2-3EA4-4E64-4E2979C6D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30916" y="4899381"/>
                <a:ext cx="587304" cy="589322"/>
              </a:xfrm>
              <a:prstGeom prst="rect">
                <a:avLst/>
              </a:prstGeom>
            </p:spPr>
          </p:pic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4300896-7C17-33AF-8E19-94A1F74B0695}"/>
                </a:ext>
              </a:extLst>
            </p:cNvPr>
            <p:cNvSpPr/>
            <p:nvPr/>
          </p:nvSpPr>
          <p:spPr bwMode="auto">
            <a:xfrm>
              <a:off x="4927477" y="3200400"/>
              <a:ext cx="246186" cy="5981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74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kern="1200" dirty="0">
                <a:solidFill>
                  <a:schemeClr val="accent2"/>
                </a:solidFill>
              </a:rPr>
              <a:t>LIFE</a:t>
            </a:r>
            <a:r>
              <a:rPr lang="ru-RU" sz="2400" kern="1200" dirty="0">
                <a:solidFill>
                  <a:schemeClr val="accent2"/>
                </a:solidFill>
              </a:rPr>
              <a:t> Клиника сегодня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z="1000" smtClean="0"/>
              <a:pPr>
                <a:defRPr/>
              </a:pPr>
              <a:t>19</a:t>
            </a:fld>
            <a:endParaRPr lang="ru-RU" altLang="ru-RU" sz="10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8A548A9-F900-5652-BFFD-A703E96F2F17}"/>
              </a:ext>
            </a:extLst>
          </p:cNvPr>
          <p:cNvGrpSpPr/>
          <p:nvPr/>
        </p:nvGrpSpPr>
        <p:grpSpPr>
          <a:xfrm>
            <a:off x="5319902" y="2522768"/>
            <a:ext cx="3497438" cy="920707"/>
            <a:chOff x="7077075" y="2866306"/>
            <a:chExt cx="4814888" cy="1202256"/>
          </a:xfrm>
        </p:grpSpPr>
        <p:sp>
          <p:nvSpPr>
            <p:cNvPr id="7" name="Прямоугольник: скругленные углы 1120">
              <a:extLst>
                <a:ext uri="{FF2B5EF4-FFF2-40B4-BE49-F238E27FC236}">
                  <a16:creationId xmlns:a16="http://schemas.microsoft.com/office/drawing/2014/main" id="{EBB78991-6473-28A5-1BD7-87E51AAE9E52}"/>
                </a:ext>
              </a:extLst>
            </p:cNvPr>
            <p:cNvSpPr/>
            <p:nvPr/>
          </p:nvSpPr>
          <p:spPr>
            <a:xfrm>
              <a:off x="7077075" y="2866306"/>
              <a:ext cx="4814888" cy="120225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8" name="Рисунок 7" descr="Вырезка экрана">
              <a:extLst>
                <a:ext uri="{FF2B5EF4-FFF2-40B4-BE49-F238E27FC236}">
                  <a16:creationId xmlns:a16="http://schemas.microsoft.com/office/drawing/2014/main" id="{61CF98C1-25D8-EC8F-620A-9D50D7FB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5" t="17874" r="4256" b="12916"/>
            <a:stretch/>
          </p:blipFill>
          <p:spPr>
            <a:xfrm>
              <a:off x="7594723" y="2980090"/>
              <a:ext cx="4051054" cy="97468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33E57FB-7AB0-428D-2E2A-FEA552F842B4}"/>
              </a:ext>
            </a:extLst>
          </p:cNvPr>
          <p:cNvGrpSpPr/>
          <p:nvPr/>
        </p:nvGrpSpPr>
        <p:grpSpPr>
          <a:xfrm>
            <a:off x="394707" y="1352122"/>
            <a:ext cx="4925195" cy="4101721"/>
            <a:chOff x="312483" y="1299246"/>
            <a:chExt cx="6780467" cy="5356014"/>
          </a:xfrm>
        </p:grpSpPr>
        <p:sp>
          <p:nvSpPr>
            <p:cNvPr id="10" name="Прямоугольник: скругленные углы 1">
              <a:extLst>
                <a:ext uri="{FF2B5EF4-FFF2-40B4-BE49-F238E27FC236}">
                  <a16:creationId xmlns:a16="http://schemas.microsoft.com/office/drawing/2014/main" id="{912AC195-1B6D-D07D-E29F-F379639986D2}"/>
                </a:ext>
              </a:extLst>
            </p:cNvPr>
            <p:cNvSpPr/>
            <p:nvPr/>
          </p:nvSpPr>
          <p:spPr>
            <a:xfrm>
              <a:off x="312484" y="1299246"/>
              <a:ext cx="5335506" cy="972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ED65816F-660A-4C7D-1623-965AD7280BCF}"/>
                </a:ext>
              </a:extLst>
            </p:cNvPr>
            <p:cNvGrpSpPr/>
            <p:nvPr/>
          </p:nvGrpSpPr>
          <p:grpSpPr>
            <a:xfrm>
              <a:off x="432123" y="1370109"/>
              <a:ext cx="830275" cy="830275"/>
              <a:chOff x="8819031" y="2191985"/>
              <a:chExt cx="830275" cy="830275"/>
            </a:xfrm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5D535AF9-38C5-ECD5-5727-120F43491EF1}"/>
                  </a:ext>
                </a:extLst>
              </p:cNvPr>
              <p:cNvSpPr/>
              <p:nvPr/>
            </p:nvSpPr>
            <p:spPr>
              <a:xfrm>
                <a:off x="8819031" y="2191985"/>
                <a:ext cx="830275" cy="83027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95305A26-2414-DDC0-B3A8-8110125EBC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23507" y="2296461"/>
                <a:ext cx="621322" cy="621322"/>
                <a:chOff x="8645098" y="1389663"/>
                <a:chExt cx="723900" cy="723900"/>
              </a:xfrm>
            </p:grpSpPr>
            <p:sp>
              <p:nvSpPr>
                <p:cNvPr id="49" name="Полилиния: фигура 5">
                  <a:extLst>
                    <a:ext uri="{FF2B5EF4-FFF2-40B4-BE49-F238E27FC236}">
                      <a16:creationId xmlns:a16="http://schemas.microsoft.com/office/drawing/2014/main" id="{4A324D6C-4068-B55A-D7FD-800190E4E18C}"/>
                    </a:ext>
                  </a:extLst>
                </p:cNvPr>
                <p:cNvSpPr/>
                <p:nvPr/>
              </p:nvSpPr>
              <p:spPr>
                <a:xfrm>
                  <a:off x="8645098" y="1389663"/>
                  <a:ext cx="723900" cy="723900"/>
                </a:xfrm>
                <a:custGeom>
                  <a:avLst/>
                  <a:gdLst>
                    <a:gd name="connsiteX0" fmla="*/ 361950 w 723900"/>
                    <a:gd name="connsiteY0" fmla="*/ 57150 h 723900"/>
                    <a:gd name="connsiteX1" fmla="*/ 57150 w 723900"/>
                    <a:gd name="connsiteY1" fmla="*/ 361950 h 723900"/>
                    <a:gd name="connsiteX2" fmla="*/ 361950 w 723900"/>
                    <a:gd name="connsiteY2" fmla="*/ 666750 h 723900"/>
                    <a:gd name="connsiteX3" fmla="*/ 666750 w 723900"/>
                    <a:gd name="connsiteY3" fmla="*/ 361950 h 723900"/>
                    <a:gd name="connsiteX4" fmla="*/ 361950 w 723900"/>
                    <a:gd name="connsiteY4" fmla="*/ 57150 h 723900"/>
                    <a:gd name="connsiteX5" fmla="*/ 361950 w 723900"/>
                    <a:gd name="connsiteY5" fmla="*/ 723900 h 723900"/>
                    <a:gd name="connsiteX6" fmla="*/ 0 w 723900"/>
                    <a:gd name="connsiteY6" fmla="*/ 361950 h 723900"/>
                    <a:gd name="connsiteX7" fmla="*/ 361950 w 723900"/>
                    <a:gd name="connsiteY7" fmla="*/ 0 h 723900"/>
                    <a:gd name="connsiteX8" fmla="*/ 723900 w 723900"/>
                    <a:gd name="connsiteY8" fmla="*/ 361950 h 723900"/>
                    <a:gd name="connsiteX9" fmla="*/ 361950 w 723900"/>
                    <a:gd name="connsiteY9" fmla="*/ 7239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900" h="723900">
                      <a:moveTo>
                        <a:pt x="361950" y="57150"/>
                      </a:moveTo>
                      <a:cubicBezTo>
                        <a:pt x="193358" y="57150"/>
                        <a:pt x="57150" y="193358"/>
                        <a:pt x="57150" y="361950"/>
                      </a:cubicBezTo>
                      <a:cubicBezTo>
                        <a:pt x="57150" y="530543"/>
                        <a:pt x="193358" y="666750"/>
                        <a:pt x="361950" y="666750"/>
                      </a:cubicBezTo>
                      <a:cubicBezTo>
                        <a:pt x="530543" y="666750"/>
                        <a:pt x="666750" y="530543"/>
                        <a:pt x="666750" y="361950"/>
                      </a:cubicBezTo>
                      <a:cubicBezTo>
                        <a:pt x="666750" y="193358"/>
                        <a:pt x="530543" y="57150"/>
                        <a:pt x="361950" y="57150"/>
                      </a:cubicBezTo>
                      <a:close/>
                      <a:moveTo>
                        <a:pt x="361950" y="723900"/>
                      </a:moveTo>
                      <a:cubicBezTo>
                        <a:pt x="161925" y="723900"/>
                        <a:pt x="0" y="561975"/>
                        <a:pt x="0" y="361950"/>
                      </a:cubicBezTo>
                      <a:cubicBezTo>
                        <a:pt x="0" y="161925"/>
                        <a:pt x="161925" y="0"/>
                        <a:pt x="361950" y="0"/>
                      </a:cubicBezTo>
                      <a:cubicBezTo>
                        <a:pt x="561975" y="0"/>
                        <a:pt x="723900" y="161925"/>
                        <a:pt x="723900" y="361950"/>
                      </a:cubicBezTo>
                      <a:cubicBezTo>
                        <a:pt x="723900" y="561975"/>
                        <a:pt x="561975" y="723900"/>
                        <a:pt x="361950" y="723900"/>
                      </a:cubicBezTo>
                      <a:close/>
                    </a:path>
                  </a:pathLst>
                </a:custGeom>
                <a:solidFill>
                  <a:srgbClr val="5556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  <p:sp>
              <p:nvSpPr>
                <p:cNvPr id="50" name="Полилиния: фигура 6">
                  <a:extLst>
                    <a:ext uri="{FF2B5EF4-FFF2-40B4-BE49-F238E27FC236}">
                      <a16:creationId xmlns:a16="http://schemas.microsoft.com/office/drawing/2014/main" id="{4B77595F-6DC0-FAE5-DEE6-67B435675A70}"/>
                    </a:ext>
                  </a:extLst>
                </p:cNvPr>
                <p:cNvSpPr/>
                <p:nvPr/>
              </p:nvSpPr>
              <p:spPr>
                <a:xfrm>
                  <a:off x="8778448" y="1523013"/>
                  <a:ext cx="457200" cy="457200"/>
                </a:xfrm>
                <a:custGeom>
                  <a:avLst/>
                  <a:gdLst>
                    <a:gd name="connsiteX0" fmla="*/ 419100 w 457200"/>
                    <a:gd name="connsiteY0" fmla="*/ 152400 h 457200"/>
                    <a:gd name="connsiteX1" fmla="*/ 304800 w 457200"/>
                    <a:gd name="connsiteY1" fmla="*/ 152400 h 457200"/>
                    <a:gd name="connsiteX2" fmla="*/ 304800 w 457200"/>
                    <a:gd name="connsiteY2" fmla="*/ 38100 h 457200"/>
                    <a:gd name="connsiteX3" fmla="*/ 266700 w 457200"/>
                    <a:gd name="connsiteY3" fmla="*/ 0 h 457200"/>
                    <a:gd name="connsiteX4" fmla="*/ 190500 w 457200"/>
                    <a:gd name="connsiteY4" fmla="*/ 0 h 457200"/>
                    <a:gd name="connsiteX5" fmla="*/ 152400 w 457200"/>
                    <a:gd name="connsiteY5" fmla="*/ 38100 h 457200"/>
                    <a:gd name="connsiteX6" fmla="*/ 152400 w 457200"/>
                    <a:gd name="connsiteY6" fmla="*/ 152400 h 457200"/>
                    <a:gd name="connsiteX7" fmla="*/ 38100 w 457200"/>
                    <a:gd name="connsiteY7" fmla="*/ 152400 h 457200"/>
                    <a:gd name="connsiteX8" fmla="*/ 0 w 457200"/>
                    <a:gd name="connsiteY8" fmla="*/ 190500 h 457200"/>
                    <a:gd name="connsiteX9" fmla="*/ 0 w 457200"/>
                    <a:gd name="connsiteY9" fmla="*/ 266700 h 457200"/>
                    <a:gd name="connsiteX10" fmla="*/ 38100 w 457200"/>
                    <a:gd name="connsiteY10" fmla="*/ 304800 h 457200"/>
                    <a:gd name="connsiteX11" fmla="*/ 152400 w 457200"/>
                    <a:gd name="connsiteY11" fmla="*/ 304800 h 457200"/>
                    <a:gd name="connsiteX12" fmla="*/ 152400 w 457200"/>
                    <a:gd name="connsiteY12" fmla="*/ 419100 h 457200"/>
                    <a:gd name="connsiteX13" fmla="*/ 190500 w 457200"/>
                    <a:gd name="connsiteY13" fmla="*/ 457200 h 457200"/>
                    <a:gd name="connsiteX14" fmla="*/ 266700 w 457200"/>
                    <a:gd name="connsiteY14" fmla="*/ 457200 h 457200"/>
                    <a:gd name="connsiteX15" fmla="*/ 304800 w 457200"/>
                    <a:gd name="connsiteY15" fmla="*/ 419100 h 457200"/>
                    <a:gd name="connsiteX16" fmla="*/ 304800 w 457200"/>
                    <a:gd name="connsiteY16" fmla="*/ 304800 h 457200"/>
                    <a:gd name="connsiteX17" fmla="*/ 419100 w 457200"/>
                    <a:gd name="connsiteY17" fmla="*/ 304800 h 457200"/>
                    <a:gd name="connsiteX18" fmla="*/ 457200 w 457200"/>
                    <a:gd name="connsiteY18" fmla="*/ 266700 h 457200"/>
                    <a:gd name="connsiteX19" fmla="*/ 457200 w 457200"/>
                    <a:gd name="connsiteY19" fmla="*/ 190500 h 457200"/>
                    <a:gd name="connsiteX20" fmla="*/ 419100 w 457200"/>
                    <a:gd name="connsiteY20" fmla="*/ 1524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200" h="457200">
                      <a:moveTo>
                        <a:pt x="419100" y="152400"/>
                      </a:moveTo>
                      <a:lnTo>
                        <a:pt x="304800" y="152400"/>
                      </a:lnTo>
                      <a:lnTo>
                        <a:pt x="304800" y="38100"/>
                      </a:lnTo>
                      <a:cubicBezTo>
                        <a:pt x="304800" y="17145"/>
                        <a:pt x="287655" y="0"/>
                        <a:pt x="266700" y="0"/>
                      </a:cubicBezTo>
                      <a:lnTo>
                        <a:pt x="190500" y="0"/>
                      </a:lnTo>
                      <a:cubicBezTo>
                        <a:pt x="169545" y="0"/>
                        <a:pt x="152400" y="17145"/>
                        <a:pt x="152400" y="38100"/>
                      </a:cubicBezTo>
                      <a:lnTo>
                        <a:pt x="152400" y="152400"/>
                      </a:lnTo>
                      <a:lnTo>
                        <a:pt x="38100" y="152400"/>
                      </a:lnTo>
                      <a:cubicBezTo>
                        <a:pt x="17145" y="152400"/>
                        <a:pt x="0" y="169545"/>
                        <a:pt x="0" y="190500"/>
                      </a:cubicBezTo>
                      <a:lnTo>
                        <a:pt x="0" y="266700"/>
                      </a:lnTo>
                      <a:cubicBezTo>
                        <a:pt x="0" y="287655"/>
                        <a:pt x="17145" y="304800"/>
                        <a:pt x="38100" y="304800"/>
                      </a:cubicBezTo>
                      <a:lnTo>
                        <a:pt x="152400" y="304800"/>
                      </a:lnTo>
                      <a:lnTo>
                        <a:pt x="152400" y="419100"/>
                      </a:lnTo>
                      <a:cubicBezTo>
                        <a:pt x="152400" y="440055"/>
                        <a:pt x="169545" y="457200"/>
                        <a:pt x="190500" y="457200"/>
                      </a:cubicBezTo>
                      <a:lnTo>
                        <a:pt x="266700" y="457200"/>
                      </a:lnTo>
                      <a:cubicBezTo>
                        <a:pt x="287655" y="457200"/>
                        <a:pt x="304800" y="440055"/>
                        <a:pt x="304800" y="419100"/>
                      </a:cubicBezTo>
                      <a:lnTo>
                        <a:pt x="304800" y="304800"/>
                      </a:lnTo>
                      <a:lnTo>
                        <a:pt x="419100" y="304800"/>
                      </a:lnTo>
                      <a:cubicBezTo>
                        <a:pt x="440055" y="304800"/>
                        <a:pt x="457200" y="287655"/>
                        <a:pt x="457200" y="266700"/>
                      </a:cubicBezTo>
                      <a:lnTo>
                        <a:pt x="457200" y="190500"/>
                      </a:lnTo>
                      <a:cubicBezTo>
                        <a:pt x="457200" y="169545"/>
                        <a:pt x="440055" y="152400"/>
                        <a:pt x="419100" y="152400"/>
                      </a:cubicBezTo>
                      <a:close/>
                    </a:path>
                  </a:pathLst>
                </a:custGeom>
                <a:solidFill>
                  <a:srgbClr val="A422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</p:grpSp>
        </p:grpSp>
        <p:sp>
          <p:nvSpPr>
            <p:cNvPr id="12" name="Прямоугольник: скругленные углы 7">
              <a:extLst>
                <a:ext uri="{FF2B5EF4-FFF2-40B4-BE49-F238E27FC236}">
                  <a16:creationId xmlns:a16="http://schemas.microsoft.com/office/drawing/2014/main" id="{CC54E6A6-5DB9-B195-DF49-D41BE09EAADF}"/>
                </a:ext>
              </a:extLst>
            </p:cNvPr>
            <p:cNvSpPr/>
            <p:nvPr/>
          </p:nvSpPr>
          <p:spPr>
            <a:xfrm>
              <a:off x="312483" y="3491254"/>
              <a:ext cx="5330743" cy="972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13" name="Прямоугольник: скругленные углы 8">
              <a:extLst>
                <a:ext uri="{FF2B5EF4-FFF2-40B4-BE49-F238E27FC236}">
                  <a16:creationId xmlns:a16="http://schemas.microsoft.com/office/drawing/2014/main" id="{A350FC30-F5DA-0DE4-BC16-B076B8980B0C}"/>
                </a:ext>
              </a:extLst>
            </p:cNvPr>
            <p:cNvSpPr/>
            <p:nvPr/>
          </p:nvSpPr>
          <p:spPr>
            <a:xfrm>
              <a:off x="312484" y="4587258"/>
              <a:ext cx="5330742" cy="972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14" name="Прямоугольник: скругленные углы 9">
              <a:extLst>
                <a:ext uri="{FF2B5EF4-FFF2-40B4-BE49-F238E27FC236}">
                  <a16:creationId xmlns:a16="http://schemas.microsoft.com/office/drawing/2014/main" id="{6964645B-23E1-7FBE-E4A5-99B8C3ED93C5}"/>
                </a:ext>
              </a:extLst>
            </p:cNvPr>
            <p:cNvSpPr/>
            <p:nvPr/>
          </p:nvSpPr>
          <p:spPr>
            <a:xfrm>
              <a:off x="312484" y="5683260"/>
              <a:ext cx="5335506" cy="972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15" name="Прямоугольник: скругленные углы 10">
              <a:extLst>
                <a:ext uri="{FF2B5EF4-FFF2-40B4-BE49-F238E27FC236}">
                  <a16:creationId xmlns:a16="http://schemas.microsoft.com/office/drawing/2014/main" id="{8EE19BD7-098B-8B07-0510-FCB3393B190D}"/>
                </a:ext>
              </a:extLst>
            </p:cNvPr>
            <p:cNvSpPr/>
            <p:nvPr/>
          </p:nvSpPr>
          <p:spPr>
            <a:xfrm>
              <a:off x="312484" y="2399688"/>
              <a:ext cx="5335506" cy="972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cxnSp>
          <p:nvCxnSpPr>
            <p:cNvPr id="16" name="Соединитель: уступ 11">
              <a:extLst>
                <a:ext uri="{FF2B5EF4-FFF2-40B4-BE49-F238E27FC236}">
                  <a16:creationId xmlns:a16="http://schemas.microsoft.com/office/drawing/2014/main" id="{6E1D1005-61FA-DD82-15FC-14D842758AAA}"/>
                </a:ext>
              </a:extLst>
            </p:cNvPr>
            <p:cNvCxnSpPr>
              <a:cxnSpLocks/>
              <a:stCxn id="10" idx="3"/>
            </p:cNvCxnSpPr>
            <p:nvPr/>
          </p:nvCxnSpPr>
          <p:spPr bwMode="auto">
            <a:xfrm>
              <a:off x="5647990" y="1785246"/>
              <a:ext cx="1444960" cy="164375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Соединитель: уступ 12">
              <a:extLst>
                <a:ext uri="{FF2B5EF4-FFF2-40B4-BE49-F238E27FC236}">
                  <a16:creationId xmlns:a16="http://schemas.microsoft.com/office/drawing/2014/main" id="{85123983-9E24-4504-6DCC-5E5873561170}"/>
                </a:ext>
              </a:extLst>
            </p:cNvPr>
            <p:cNvCxnSpPr>
              <a:cxnSpLocks/>
              <a:stCxn id="15" idx="3"/>
            </p:cNvCxnSpPr>
            <p:nvPr/>
          </p:nvCxnSpPr>
          <p:spPr bwMode="auto">
            <a:xfrm>
              <a:off x="5647990" y="2885688"/>
              <a:ext cx="1444960" cy="54331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Соединитель: уступ 13">
              <a:extLst>
                <a:ext uri="{FF2B5EF4-FFF2-40B4-BE49-F238E27FC236}">
                  <a16:creationId xmlns:a16="http://schemas.microsoft.com/office/drawing/2014/main" id="{81E8FAC2-D3ED-3323-735D-A4F7A25E9C0F}"/>
                </a:ext>
              </a:extLst>
            </p:cNvPr>
            <p:cNvCxnSpPr>
              <a:cxnSpLocks/>
              <a:stCxn id="12" idx="3"/>
            </p:cNvCxnSpPr>
            <p:nvPr/>
          </p:nvCxnSpPr>
          <p:spPr bwMode="auto">
            <a:xfrm flipV="1">
              <a:off x="5643226" y="3429000"/>
              <a:ext cx="1449724" cy="54825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Соединитель: уступ 14">
              <a:extLst>
                <a:ext uri="{FF2B5EF4-FFF2-40B4-BE49-F238E27FC236}">
                  <a16:creationId xmlns:a16="http://schemas.microsoft.com/office/drawing/2014/main" id="{9703A192-EB0D-7051-376B-37A3C185E717}"/>
                </a:ext>
              </a:extLst>
            </p:cNvPr>
            <p:cNvCxnSpPr>
              <a:cxnSpLocks/>
              <a:stCxn id="13" idx="3"/>
            </p:cNvCxnSpPr>
            <p:nvPr/>
          </p:nvCxnSpPr>
          <p:spPr bwMode="auto">
            <a:xfrm flipV="1">
              <a:off x="5643226" y="3429000"/>
              <a:ext cx="1449724" cy="164425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Соединитель: уступ 15">
              <a:extLst>
                <a:ext uri="{FF2B5EF4-FFF2-40B4-BE49-F238E27FC236}">
                  <a16:creationId xmlns:a16="http://schemas.microsoft.com/office/drawing/2014/main" id="{97B40023-D2AB-3568-ECB6-999087CCFCA0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 flipV="1">
              <a:off x="5647990" y="3429000"/>
              <a:ext cx="1444960" cy="274026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2171D1D-8E00-F3F3-5DA4-B46E86D3A530}"/>
                </a:ext>
              </a:extLst>
            </p:cNvPr>
            <p:cNvSpPr/>
            <p:nvPr/>
          </p:nvSpPr>
          <p:spPr>
            <a:xfrm>
              <a:off x="1421770" y="1462081"/>
              <a:ext cx="4254422" cy="602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0" dirty="0">
                  <a:latin typeface="+mn-lt"/>
                </a:rPr>
                <a:t>Организация лечения онкологических </a:t>
              </a:r>
            </a:p>
            <a:p>
              <a:r>
                <a:rPr lang="ru-RU" sz="1200" b="0" dirty="0">
                  <a:latin typeface="+mn-lt"/>
                </a:rPr>
                <a:t>и критических заболеваний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DCBC445-D24C-1DB1-1A68-8583A57D66FB}"/>
                </a:ext>
              </a:extLst>
            </p:cNvPr>
            <p:cNvSpPr/>
            <p:nvPr/>
          </p:nvSpPr>
          <p:spPr>
            <a:xfrm>
              <a:off x="1421770" y="2424023"/>
              <a:ext cx="4572000" cy="8439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200" b="0" dirty="0">
                  <a:latin typeface="+mn-lt"/>
                </a:rPr>
                <a:t>Телемедицинские консультации </a:t>
              </a:r>
            </a:p>
            <a:p>
              <a:r>
                <a:rPr lang="ru-RU" sz="1200" b="0" dirty="0">
                  <a:latin typeface="+mn-lt"/>
                </a:rPr>
                <a:t>дежурных врачей (терапевт и педиатр) </a:t>
              </a:r>
            </a:p>
            <a:p>
              <a:r>
                <a:rPr lang="ru-RU" sz="1200" b="0" dirty="0">
                  <a:latin typeface="+mn-lt"/>
                </a:rPr>
                <a:t>и консультации узких специалистов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EC703AB-7067-8D31-8694-733EAFC94203}"/>
                </a:ext>
              </a:extLst>
            </p:cNvPr>
            <p:cNvSpPr/>
            <p:nvPr/>
          </p:nvSpPr>
          <p:spPr>
            <a:xfrm>
              <a:off x="1421770" y="3792588"/>
              <a:ext cx="4467202" cy="361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0" dirty="0">
                  <a:latin typeface="+mn-lt"/>
                </a:rPr>
                <a:t>Второе медицинское мнение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3454A61-3BA0-1AD1-6BF4-460D07BA7326}"/>
                </a:ext>
              </a:extLst>
            </p:cNvPr>
            <p:cNvSpPr/>
            <p:nvPr/>
          </p:nvSpPr>
          <p:spPr>
            <a:xfrm>
              <a:off x="1421770" y="4888591"/>
              <a:ext cx="4466350" cy="361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0" dirty="0">
                  <a:latin typeface="+mn-lt"/>
                </a:rPr>
                <a:t>Психологическая поддержка пациентов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48355818-80E5-13D4-6A16-8237D5D750B5}"/>
                </a:ext>
              </a:extLst>
            </p:cNvPr>
            <p:cNvSpPr/>
            <p:nvPr/>
          </p:nvSpPr>
          <p:spPr>
            <a:xfrm>
              <a:off x="1421770" y="5846096"/>
              <a:ext cx="4458151" cy="602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0" dirty="0">
                  <a:latin typeface="+mn-lt"/>
                </a:rPr>
                <a:t>Организация ухода за тяжелобольными </a:t>
              </a:r>
              <a:endParaRPr lang="en-US" sz="1200" b="0" dirty="0">
                <a:latin typeface="+mn-lt"/>
              </a:endParaRPr>
            </a:p>
            <a:p>
              <a:r>
                <a:rPr lang="ru-RU" sz="1200" b="0" dirty="0">
                  <a:latin typeface="+mn-lt"/>
                </a:rPr>
                <a:t>на территории РФ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0A33AB99-422E-B26B-E626-02DD049876EE}"/>
                </a:ext>
              </a:extLst>
            </p:cNvPr>
            <p:cNvGrpSpPr/>
            <p:nvPr/>
          </p:nvGrpSpPr>
          <p:grpSpPr>
            <a:xfrm>
              <a:off x="432123" y="2470551"/>
              <a:ext cx="830275" cy="830275"/>
              <a:chOff x="8381684" y="4105242"/>
              <a:chExt cx="830275" cy="830275"/>
            </a:xfrm>
          </p:grpSpPr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1F3C6985-3642-71DE-BBF8-95D226B0A5DA}"/>
                  </a:ext>
                </a:extLst>
              </p:cNvPr>
              <p:cNvSpPr/>
              <p:nvPr/>
            </p:nvSpPr>
            <p:spPr>
              <a:xfrm>
                <a:off x="8381684" y="4105242"/>
                <a:ext cx="830275" cy="83027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AD01D042-5422-139A-9D3B-00B7AA0EB6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500576" y="4247776"/>
                <a:ext cx="592491" cy="545207"/>
                <a:chOff x="7421087" y="1666402"/>
                <a:chExt cx="835336" cy="768671"/>
              </a:xfrm>
            </p:grpSpPr>
            <p:sp>
              <p:nvSpPr>
                <p:cNvPr id="42" name="Полилиния: фигура 28">
                  <a:extLst>
                    <a:ext uri="{FF2B5EF4-FFF2-40B4-BE49-F238E27FC236}">
                      <a16:creationId xmlns:a16="http://schemas.microsoft.com/office/drawing/2014/main" id="{5E6D362B-1DD2-53C0-C6CB-286C896A00E2}"/>
                    </a:ext>
                  </a:extLst>
                </p:cNvPr>
                <p:cNvSpPr/>
                <p:nvPr/>
              </p:nvSpPr>
              <p:spPr>
                <a:xfrm>
                  <a:off x="7421087" y="1749274"/>
                  <a:ext cx="800080" cy="417509"/>
                </a:xfrm>
                <a:custGeom>
                  <a:avLst/>
                  <a:gdLst>
                    <a:gd name="connsiteX0" fmla="*/ 400031 w 800080"/>
                    <a:gd name="connsiteY0" fmla="*/ 78581 h 417509"/>
                    <a:gd name="connsiteX1" fmla="*/ 400050 w 800080"/>
                    <a:gd name="connsiteY1" fmla="*/ 78581 h 417509"/>
                    <a:gd name="connsiteX2" fmla="*/ 756837 w 800080"/>
                    <a:gd name="connsiteY2" fmla="*/ 417509 h 417509"/>
                    <a:gd name="connsiteX3" fmla="*/ 800081 w 800080"/>
                    <a:gd name="connsiteY3" fmla="*/ 380552 h 417509"/>
                    <a:gd name="connsiteX4" fmla="*/ 400050 w 800080"/>
                    <a:gd name="connsiteY4" fmla="*/ 0 h 417509"/>
                    <a:gd name="connsiteX5" fmla="*/ 400031 w 800080"/>
                    <a:gd name="connsiteY5" fmla="*/ 0 h 417509"/>
                    <a:gd name="connsiteX6" fmla="*/ 0 w 800080"/>
                    <a:gd name="connsiteY6" fmla="*/ 380552 h 417509"/>
                    <a:gd name="connsiteX7" fmla="*/ 43244 w 800080"/>
                    <a:gd name="connsiteY7" fmla="*/ 417509 h 417509"/>
                    <a:gd name="connsiteX8" fmla="*/ 400031 w 800080"/>
                    <a:gd name="connsiteY8" fmla="*/ 78581 h 41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0080" h="417509">
                      <a:moveTo>
                        <a:pt x="400031" y="78581"/>
                      </a:moveTo>
                      <a:lnTo>
                        <a:pt x="400050" y="78581"/>
                      </a:lnTo>
                      <a:lnTo>
                        <a:pt x="756837" y="417509"/>
                      </a:lnTo>
                      <a:lnTo>
                        <a:pt x="800081" y="380552"/>
                      </a:lnTo>
                      <a:lnTo>
                        <a:pt x="400050" y="0"/>
                      </a:lnTo>
                      <a:lnTo>
                        <a:pt x="400031" y="0"/>
                      </a:lnTo>
                      <a:lnTo>
                        <a:pt x="0" y="380552"/>
                      </a:lnTo>
                      <a:lnTo>
                        <a:pt x="43244" y="417509"/>
                      </a:lnTo>
                      <a:lnTo>
                        <a:pt x="400031" y="78581"/>
                      </a:lnTo>
                      <a:close/>
                    </a:path>
                  </a:pathLst>
                </a:custGeom>
                <a:solidFill>
                  <a:srgbClr val="5556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  <p:sp>
              <p:nvSpPr>
                <p:cNvPr id="43" name="Полилиния: фигура 29">
                  <a:extLst>
                    <a:ext uri="{FF2B5EF4-FFF2-40B4-BE49-F238E27FC236}">
                      <a16:creationId xmlns:a16="http://schemas.microsoft.com/office/drawing/2014/main" id="{830273E0-0088-ED8A-617E-6C1521B1254C}"/>
                    </a:ext>
                  </a:extLst>
                </p:cNvPr>
                <p:cNvSpPr/>
                <p:nvPr/>
              </p:nvSpPr>
              <p:spPr>
                <a:xfrm>
                  <a:off x="7535368" y="1880395"/>
                  <a:ext cx="571499" cy="554678"/>
                </a:xfrm>
                <a:custGeom>
                  <a:avLst/>
                  <a:gdLst>
                    <a:gd name="connsiteX0" fmla="*/ 0 w 571499"/>
                    <a:gd name="connsiteY0" fmla="*/ 271453 h 554678"/>
                    <a:gd name="connsiteX1" fmla="*/ 0 w 571499"/>
                    <a:gd name="connsiteY1" fmla="*/ 554679 h 554678"/>
                    <a:gd name="connsiteX2" fmla="*/ 228600 w 571499"/>
                    <a:gd name="connsiteY2" fmla="*/ 554679 h 554678"/>
                    <a:gd name="connsiteX3" fmla="*/ 228600 w 571499"/>
                    <a:gd name="connsiteY3" fmla="*/ 316554 h 554678"/>
                    <a:gd name="connsiteX4" fmla="*/ 342900 w 571499"/>
                    <a:gd name="connsiteY4" fmla="*/ 316554 h 554678"/>
                    <a:gd name="connsiteX5" fmla="*/ 342900 w 571499"/>
                    <a:gd name="connsiteY5" fmla="*/ 554679 h 554678"/>
                    <a:gd name="connsiteX6" fmla="*/ 571500 w 571499"/>
                    <a:gd name="connsiteY6" fmla="*/ 554679 h 554678"/>
                    <a:gd name="connsiteX7" fmla="*/ 571500 w 571499"/>
                    <a:gd name="connsiteY7" fmla="*/ 271443 h 554678"/>
                    <a:gd name="connsiteX8" fmla="*/ 285760 w 571499"/>
                    <a:gd name="connsiteY8" fmla="*/ 0 h 554678"/>
                    <a:gd name="connsiteX9" fmla="*/ 0 w 571499"/>
                    <a:gd name="connsiteY9" fmla="*/ 271453 h 554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1499" h="554678">
                      <a:moveTo>
                        <a:pt x="0" y="271453"/>
                      </a:moveTo>
                      <a:lnTo>
                        <a:pt x="0" y="554679"/>
                      </a:lnTo>
                      <a:lnTo>
                        <a:pt x="228600" y="554679"/>
                      </a:lnTo>
                      <a:lnTo>
                        <a:pt x="228600" y="316554"/>
                      </a:lnTo>
                      <a:lnTo>
                        <a:pt x="342900" y="316554"/>
                      </a:lnTo>
                      <a:lnTo>
                        <a:pt x="342900" y="554679"/>
                      </a:lnTo>
                      <a:lnTo>
                        <a:pt x="571500" y="554679"/>
                      </a:lnTo>
                      <a:lnTo>
                        <a:pt x="571500" y="271443"/>
                      </a:lnTo>
                      <a:lnTo>
                        <a:pt x="285760" y="0"/>
                      </a:lnTo>
                      <a:lnTo>
                        <a:pt x="0" y="271453"/>
                      </a:lnTo>
                      <a:close/>
                    </a:path>
                  </a:pathLst>
                </a:custGeom>
                <a:solidFill>
                  <a:srgbClr val="5556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  <p:sp>
              <p:nvSpPr>
                <p:cNvPr id="44" name="Полилиния: фигура 30">
                  <a:extLst>
                    <a:ext uri="{FF2B5EF4-FFF2-40B4-BE49-F238E27FC236}">
                      <a16:creationId xmlns:a16="http://schemas.microsoft.com/office/drawing/2014/main" id="{4B344149-9CE8-E3A3-F805-AE4CC4379A3C}"/>
                    </a:ext>
                  </a:extLst>
                </p:cNvPr>
                <p:cNvSpPr/>
                <p:nvPr/>
              </p:nvSpPr>
              <p:spPr>
                <a:xfrm>
                  <a:off x="7992618" y="1816939"/>
                  <a:ext cx="113267" cy="113267"/>
                </a:xfrm>
                <a:custGeom>
                  <a:avLst/>
                  <a:gdLst>
                    <a:gd name="connsiteX0" fmla="*/ 0 w 113267"/>
                    <a:gd name="connsiteY0" fmla="*/ 0 h 113267"/>
                    <a:gd name="connsiteX1" fmla="*/ 10 w 113267"/>
                    <a:gd name="connsiteY1" fmla="*/ 37300 h 113267"/>
                    <a:gd name="connsiteX2" fmla="*/ 53304 w 113267"/>
                    <a:gd name="connsiteY2" fmla="*/ 59964 h 113267"/>
                    <a:gd name="connsiteX3" fmla="*/ 75967 w 113267"/>
                    <a:gd name="connsiteY3" fmla="*/ 113258 h 113267"/>
                    <a:gd name="connsiteX4" fmla="*/ 113268 w 113267"/>
                    <a:gd name="connsiteY4" fmla="*/ 113267 h 113267"/>
                    <a:gd name="connsiteX5" fmla="*/ 0 w 113267"/>
                    <a:gd name="connsiteY5" fmla="*/ 0 h 11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267" h="113267">
                      <a:moveTo>
                        <a:pt x="0" y="0"/>
                      </a:moveTo>
                      <a:lnTo>
                        <a:pt x="10" y="37300"/>
                      </a:lnTo>
                      <a:cubicBezTo>
                        <a:pt x="20083" y="37459"/>
                        <a:pt x="39265" y="45615"/>
                        <a:pt x="53304" y="59964"/>
                      </a:cubicBezTo>
                      <a:cubicBezTo>
                        <a:pt x="67499" y="74106"/>
                        <a:pt x="75628" y="93223"/>
                        <a:pt x="75967" y="113258"/>
                      </a:cubicBezTo>
                      <a:lnTo>
                        <a:pt x="113268" y="113267"/>
                      </a:lnTo>
                      <a:cubicBezTo>
                        <a:pt x="112983" y="50830"/>
                        <a:pt x="62437" y="285"/>
                        <a:pt x="0" y="0"/>
                      </a:cubicBezTo>
                      <a:close/>
                    </a:path>
                  </a:pathLst>
                </a:custGeom>
                <a:solidFill>
                  <a:srgbClr val="A421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  <p:sp>
              <p:nvSpPr>
                <p:cNvPr id="45" name="Полилиния: фигура 31">
                  <a:extLst>
                    <a:ext uri="{FF2B5EF4-FFF2-40B4-BE49-F238E27FC236}">
                      <a16:creationId xmlns:a16="http://schemas.microsoft.com/office/drawing/2014/main" id="{2051583C-E0AC-4B50-6E22-C99DF9384CDC}"/>
                    </a:ext>
                  </a:extLst>
                </p:cNvPr>
                <p:cNvSpPr/>
                <p:nvPr/>
              </p:nvSpPr>
              <p:spPr>
                <a:xfrm>
                  <a:off x="7992597" y="1742332"/>
                  <a:ext cx="187895" cy="187895"/>
                </a:xfrm>
                <a:custGeom>
                  <a:avLst/>
                  <a:gdLst>
                    <a:gd name="connsiteX0" fmla="*/ 187891 w 187895"/>
                    <a:gd name="connsiteY0" fmla="*/ 187895 h 187895"/>
                    <a:gd name="connsiteX1" fmla="*/ 2539 w 187895"/>
                    <a:gd name="connsiteY1" fmla="*/ 4 h 187895"/>
                    <a:gd name="connsiteX2" fmla="*/ 0 w 187895"/>
                    <a:gd name="connsiteY2" fmla="*/ 4 h 187895"/>
                    <a:gd name="connsiteX3" fmla="*/ 10 w 187895"/>
                    <a:gd name="connsiteY3" fmla="*/ 37307 h 187895"/>
                    <a:gd name="connsiteX4" fmla="*/ 150590 w 187895"/>
                    <a:gd name="connsiteY4" fmla="*/ 187120 h 187895"/>
                    <a:gd name="connsiteX5" fmla="*/ 150590 w 187895"/>
                    <a:gd name="connsiteY5" fmla="*/ 187884 h 187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895" h="187895">
                      <a:moveTo>
                        <a:pt x="187891" y="187895"/>
                      </a:moveTo>
                      <a:cubicBezTo>
                        <a:pt x="188592" y="84827"/>
                        <a:pt x="105607" y="705"/>
                        <a:pt x="2539" y="4"/>
                      </a:cubicBezTo>
                      <a:cubicBezTo>
                        <a:pt x="1693" y="-1"/>
                        <a:pt x="847" y="-1"/>
                        <a:pt x="0" y="4"/>
                      </a:cubicBezTo>
                      <a:lnTo>
                        <a:pt x="10" y="37307"/>
                      </a:lnTo>
                      <a:cubicBezTo>
                        <a:pt x="82962" y="37096"/>
                        <a:pt x="150379" y="104169"/>
                        <a:pt x="150590" y="187120"/>
                      </a:cubicBezTo>
                      <a:cubicBezTo>
                        <a:pt x="150591" y="187374"/>
                        <a:pt x="150591" y="187630"/>
                        <a:pt x="150590" y="187884"/>
                      </a:cubicBezTo>
                      <a:close/>
                    </a:path>
                  </a:pathLst>
                </a:custGeom>
                <a:solidFill>
                  <a:srgbClr val="A421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  <p:sp>
              <p:nvSpPr>
                <p:cNvPr id="46" name="Полилиния: фигура 32">
                  <a:extLst>
                    <a:ext uri="{FF2B5EF4-FFF2-40B4-BE49-F238E27FC236}">
                      <a16:creationId xmlns:a16="http://schemas.microsoft.com/office/drawing/2014/main" id="{101D3461-A145-E14A-AD86-D8A4CB613BF4}"/>
                    </a:ext>
                  </a:extLst>
                </p:cNvPr>
                <p:cNvSpPr/>
                <p:nvPr/>
              </p:nvSpPr>
              <p:spPr>
                <a:xfrm>
                  <a:off x="7992576" y="1666402"/>
                  <a:ext cx="263847" cy="263846"/>
                </a:xfrm>
                <a:custGeom>
                  <a:avLst/>
                  <a:gdLst>
                    <a:gd name="connsiteX0" fmla="*/ 0 w 263847"/>
                    <a:gd name="connsiteY0" fmla="*/ 0 h 263846"/>
                    <a:gd name="connsiteX1" fmla="*/ 10 w 263847"/>
                    <a:gd name="connsiteY1" fmla="*/ 37300 h 263846"/>
                    <a:gd name="connsiteX2" fmla="*/ 226545 w 263847"/>
                    <a:gd name="connsiteY2" fmla="*/ 263837 h 263846"/>
                    <a:gd name="connsiteX3" fmla="*/ 263847 w 263847"/>
                    <a:gd name="connsiteY3" fmla="*/ 263847 h 263846"/>
                    <a:gd name="connsiteX4" fmla="*/ 0 w 263847"/>
                    <a:gd name="connsiteY4" fmla="*/ 0 h 26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3847" h="263846">
                      <a:moveTo>
                        <a:pt x="0" y="0"/>
                      </a:moveTo>
                      <a:lnTo>
                        <a:pt x="10" y="37300"/>
                      </a:lnTo>
                      <a:cubicBezTo>
                        <a:pt x="124885" y="37872"/>
                        <a:pt x="225975" y="138963"/>
                        <a:pt x="226545" y="263837"/>
                      </a:cubicBezTo>
                      <a:lnTo>
                        <a:pt x="263847" y="263847"/>
                      </a:lnTo>
                      <a:cubicBezTo>
                        <a:pt x="263772" y="118159"/>
                        <a:pt x="145687" y="75"/>
                        <a:pt x="0" y="0"/>
                      </a:cubicBezTo>
                      <a:close/>
                    </a:path>
                  </a:pathLst>
                </a:custGeom>
                <a:solidFill>
                  <a:srgbClr val="A421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</p:grp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D839E57-ED25-2BC3-7D80-4E93413ED61A}"/>
                </a:ext>
              </a:extLst>
            </p:cNvPr>
            <p:cNvGrpSpPr/>
            <p:nvPr/>
          </p:nvGrpSpPr>
          <p:grpSpPr>
            <a:xfrm>
              <a:off x="432123" y="3562117"/>
              <a:ext cx="830275" cy="830275"/>
              <a:chOff x="8585024" y="3888358"/>
              <a:chExt cx="830275" cy="830275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D693E585-B303-E4FA-17A1-2ACEC61D9A30}"/>
                  </a:ext>
                </a:extLst>
              </p:cNvPr>
              <p:cNvSpPr/>
              <p:nvPr/>
            </p:nvSpPr>
            <p:spPr>
              <a:xfrm>
                <a:off x="8585024" y="3888358"/>
                <a:ext cx="830275" cy="83027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39" name="Рисунок 62" descr="Социальная сеть со сплошной заливкой">
                <a:extLst>
                  <a:ext uri="{FF2B5EF4-FFF2-40B4-BE49-F238E27FC236}">
                    <a16:creationId xmlns:a16="http://schemas.microsoft.com/office/drawing/2014/main" id="{8C8CB836-5E77-AF8E-51FB-3B99283A3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7192" y="4035971"/>
                <a:ext cx="565938" cy="535048"/>
              </a:xfrm>
              <a:custGeom>
                <a:avLst/>
                <a:gdLst>
                  <a:gd name="connsiteX0" fmla="*/ 657374 w 743098"/>
                  <a:gd name="connsiteY0" fmla="*/ 365921 h 702538"/>
                  <a:gd name="connsiteX1" fmla="*/ 743099 w 743098"/>
                  <a:gd name="connsiteY1" fmla="*/ 280196 h 702538"/>
                  <a:gd name="connsiteX2" fmla="*/ 657374 w 743098"/>
                  <a:gd name="connsiteY2" fmla="*/ 194471 h 702538"/>
                  <a:gd name="connsiteX3" fmla="*/ 571649 w 743098"/>
                  <a:gd name="connsiteY3" fmla="*/ 280196 h 702538"/>
                  <a:gd name="connsiteX4" fmla="*/ 572696 w 743098"/>
                  <a:gd name="connsiteY4" fmla="*/ 293055 h 702538"/>
                  <a:gd name="connsiteX5" fmla="*/ 473541 w 743098"/>
                  <a:gd name="connsiteY5" fmla="*/ 334489 h 702538"/>
                  <a:gd name="connsiteX6" fmla="*/ 389054 w 743098"/>
                  <a:gd name="connsiteY6" fmla="*/ 275815 h 702538"/>
                  <a:gd name="connsiteX7" fmla="*/ 389054 w 743098"/>
                  <a:gd name="connsiteY7" fmla="*/ 169325 h 702538"/>
                  <a:gd name="connsiteX8" fmla="*/ 453586 w 743098"/>
                  <a:gd name="connsiteY8" fmla="*/ 66693 h 702538"/>
                  <a:gd name="connsiteX9" fmla="*/ 350954 w 743098"/>
                  <a:gd name="connsiteY9" fmla="*/ 2162 h 702538"/>
                  <a:gd name="connsiteX10" fmla="*/ 286423 w 743098"/>
                  <a:gd name="connsiteY10" fmla="*/ 104793 h 702538"/>
                  <a:gd name="connsiteX11" fmla="*/ 350954 w 743098"/>
                  <a:gd name="connsiteY11" fmla="*/ 169325 h 702538"/>
                  <a:gd name="connsiteX12" fmla="*/ 350954 w 743098"/>
                  <a:gd name="connsiteY12" fmla="*/ 275719 h 702538"/>
                  <a:gd name="connsiteX13" fmla="*/ 266944 w 743098"/>
                  <a:gd name="connsiteY13" fmla="*/ 333631 h 702538"/>
                  <a:gd name="connsiteX14" fmla="*/ 170456 w 743098"/>
                  <a:gd name="connsiteY14" fmla="*/ 293341 h 702538"/>
                  <a:gd name="connsiteX15" fmla="*/ 98834 w 743098"/>
                  <a:gd name="connsiteY15" fmla="*/ 195525 h 702538"/>
                  <a:gd name="connsiteX16" fmla="*/ 1019 w 743098"/>
                  <a:gd name="connsiteY16" fmla="*/ 267146 h 702538"/>
                  <a:gd name="connsiteX17" fmla="*/ 72640 w 743098"/>
                  <a:gd name="connsiteY17" fmla="*/ 364962 h 702538"/>
                  <a:gd name="connsiteX18" fmla="*/ 156073 w 743098"/>
                  <a:gd name="connsiteY18" fmla="*/ 329250 h 702538"/>
                  <a:gd name="connsiteX19" fmla="*/ 253418 w 743098"/>
                  <a:gd name="connsiteY19" fmla="*/ 369064 h 702538"/>
                  <a:gd name="connsiteX20" fmla="*/ 274754 w 743098"/>
                  <a:gd name="connsiteY20" fmla="*/ 464314 h 702538"/>
                  <a:gd name="connsiteX21" fmla="*/ 195983 w 743098"/>
                  <a:gd name="connsiteY21" fmla="*/ 543848 h 702538"/>
                  <a:gd name="connsiteX22" fmla="*/ 78012 w 743098"/>
                  <a:gd name="connsiteY22" fmla="*/ 571785 h 702538"/>
                  <a:gd name="connsiteX23" fmla="*/ 105950 w 743098"/>
                  <a:gd name="connsiteY23" fmla="*/ 689756 h 702538"/>
                  <a:gd name="connsiteX24" fmla="*/ 223920 w 743098"/>
                  <a:gd name="connsiteY24" fmla="*/ 661819 h 702538"/>
                  <a:gd name="connsiteX25" fmla="*/ 222938 w 743098"/>
                  <a:gd name="connsiteY25" fmla="*/ 570232 h 702538"/>
                  <a:gd name="connsiteX26" fmla="*/ 302282 w 743098"/>
                  <a:gd name="connsiteY26" fmla="*/ 490889 h 702538"/>
                  <a:gd name="connsiteX27" fmla="*/ 437822 w 743098"/>
                  <a:gd name="connsiteY27" fmla="*/ 490889 h 702538"/>
                  <a:gd name="connsiteX28" fmla="*/ 517166 w 743098"/>
                  <a:gd name="connsiteY28" fmla="*/ 570137 h 702538"/>
                  <a:gd name="connsiteX29" fmla="*/ 542498 w 743098"/>
                  <a:gd name="connsiteY29" fmla="*/ 688694 h 702538"/>
                  <a:gd name="connsiteX30" fmla="*/ 661056 w 743098"/>
                  <a:gd name="connsiteY30" fmla="*/ 663361 h 702538"/>
                  <a:gd name="connsiteX31" fmla="*/ 635722 w 743098"/>
                  <a:gd name="connsiteY31" fmla="*/ 544805 h 702538"/>
                  <a:gd name="connsiteX32" fmla="*/ 543550 w 743098"/>
                  <a:gd name="connsiteY32" fmla="*/ 544134 h 702538"/>
                  <a:gd name="connsiteX33" fmla="*/ 465254 w 743098"/>
                  <a:gd name="connsiteY33" fmla="*/ 464791 h 702538"/>
                  <a:gd name="connsiteX34" fmla="*/ 489448 w 743098"/>
                  <a:gd name="connsiteY34" fmla="*/ 393163 h 702538"/>
                  <a:gd name="connsiteX35" fmla="*/ 487162 w 743098"/>
                  <a:gd name="connsiteY35" fmla="*/ 370017 h 702538"/>
                  <a:gd name="connsiteX36" fmla="*/ 587270 w 743098"/>
                  <a:gd name="connsiteY36" fmla="*/ 329059 h 702538"/>
                  <a:gd name="connsiteX37" fmla="*/ 657374 w 743098"/>
                  <a:gd name="connsiteY37" fmla="*/ 365921 h 702538"/>
                  <a:gd name="connsiteX38" fmla="*/ 657374 w 743098"/>
                  <a:gd name="connsiteY38" fmla="*/ 227713 h 702538"/>
                  <a:gd name="connsiteX39" fmla="*/ 681472 w 743098"/>
                  <a:gd name="connsiteY39" fmla="*/ 251812 h 702538"/>
                  <a:gd name="connsiteX40" fmla="*/ 657374 w 743098"/>
                  <a:gd name="connsiteY40" fmla="*/ 275910 h 702538"/>
                  <a:gd name="connsiteX41" fmla="*/ 633275 w 743098"/>
                  <a:gd name="connsiteY41" fmla="*/ 251812 h 702538"/>
                  <a:gd name="connsiteX42" fmla="*/ 633275 w 743098"/>
                  <a:gd name="connsiteY42" fmla="*/ 251716 h 702538"/>
                  <a:gd name="connsiteX43" fmla="*/ 657374 w 743098"/>
                  <a:gd name="connsiteY43" fmla="*/ 227713 h 702538"/>
                  <a:gd name="connsiteX44" fmla="*/ 609749 w 743098"/>
                  <a:gd name="connsiteY44" fmla="*/ 305818 h 702538"/>
                  <a:gd name="connsiteX45" fmla="*/ 614606 w 743098"/>
                  <a:gd name="connsiteY45" fmla="*/ 296293 h 702538"/>
                  <a:gd name="connsiteX46" fmla="*/ 638038 w 743098"/>
                  <a:gd name="connsiteY46" fmla="*/ 284863 h 702538"/>
                  <a:gd name="connsiteX47" fmla="*/ 657850 w 743098"/>
                  <a:gd name="connsiteY47" fmla="*/ 281911 h 702538"/>
                  <a:gd name="connsiteX48" fmla="*/ 677662 w 743098"/>
                  <a:gd name="connsiteY48" fmla="*/ 284863 h 702538"/>
                  <a:gd name="connsiteX49" fmla="*/ 701093 w 743098"/>
                  <a:gd name="connsiteY49" fmla="*/ 296293 h 702538"/>
                  <a:gd name="connsiteX50" fmla="*/ 705856 w 743098"/>
                  <a:gd name="connsiteY50" fmla="*/ 305818 h 702538"/>
                  <a:gd name="connsiteX51" fmla="*/ 705856 w 743098"/>
                  <a:gd name="connsiteY51" fmla="*/ 324106 h 702538"/>
                  <a:gd name="connsiteX52" fmla="*/ 609272 w 743098"/>
                  <a:gd name="connsiteY52" fmla="*/ 324106 h 702538"/>
                  <a:gd name="connsiteX53" fmla="*/ 86350 w 743098"/>
                  <a:gd name="connsiteY53" fmla="*/ 227713 h 702538"/>
                  <a:gd name="connsiteX54" fmla="*/ 110448 w 743098"/>
                  <a:gd name="connsiteY54" fmla="*/ 251812 h 702538"/>
                  <a:gd name="connsiteX55" fmla="*/ 86350 w 743098"/>
                  <a:gd name="connsiteY55" fmla="*/ 275910 h 702538"/>
                  <a:gd name="connsiteX56" fmla="*/ 62252 w 743098"/>
                  <a:gd name="connsiteY56" fmla="*/ 251812 h 702538"/>
                  <a:gd name="connsiteX57" fmla="*/ 62252 w 743098"/>
                  <a:gd name="connsiteY57" fmla="*/ 251716 h 702538"/>
                  <a:gd name="connsiteX58" fmla="*/ 85874 w 743098"/>
                  <a:gd name="connsiteY58" fmla="*/ 227713 h 702538"/>
                  <a:gd name="connsiteX59" fmla="*/ 133975 w 743098"/>
                  <a:gd name="connsiteY59" fmla="*/ 324202 h 702538"/>
                  <a:gd name="connsiteX60" fmla="*/ 37772 w 743098"/>
                  <a:gd name="connsiteY60" fmla="*/ 324202 h 702538"/>
                  <a:gd name="connsiteX61" fmla="*/ 37772 w 743098"/>
                  <a:gd name="connsiteY61" fmla="*/ 305818 h 702538"/>
                  <a:gd name="connsiteX62" fmla="*/ 42630 w 743098"/>
                  <a:gd name="connsiteY62" fmla="*/ 296293 h 702538"/>
                  <a:gd name="connsiteX63" fmla="*/ 66062 w 743098"/>
                  <a:gd name="connsiteY63" fmla="*/ 284863 h 702538"/>
                  <a:gd name="connsiteX64" fmla="*/ 85874 w 743098"/>
                  <a:gd name="connsiteY64" fmla="*/ 281911 h 702538"/>
                  <a:gd name="connsiteX65" fmla="*/ 105686 w 743098"/>
                  <a:gd name="connsiteY65" fmla="*/ 284863 h 702538"/>
                  <a:gd name="connsiteX66" fmla="*/ 129117 w 743098"/>
                  <a:gd name="connsiteY66" fmla="*/ 296293 h 702538"/>
                  <a:gd name="connsiteX67" fmla="*/ 133880 w 743098"/>
                  <a:gd name="connsiteY67" fmla="*/ 305818 h 702538"/>
                  <a:gd name="connsiteX68" fmla="*/ 150929 w 743098"/>
                  <a:gd name="connsiteY68" fmla="*/ 564327 h 702538"/>
                  <a:gd name="connsiteX69" fmla="*/ 174932 w 743098"/>
                  <a:gd name="connsiteY69" fmla="*/ 588330 h 702538"/>
                  <a:gd name="connsiteX70" fmla="*/ 150929 w 743098"/>
                  <a:gd name="connsiteY70" fmla="*/ 612333 h 702538"/>
                  <a:gd name="connsiteX71" fmla="*/ 126926 w 743098"/>
                  <a:gd name="connsiteY71" fmla="*/ 588330 h 702538"/>
                  <a:gd name="connsiteX72" fmla="*/ 150929 w 743098"/>
                  <a:gd name="connsiteY72" fmla="*/ 564327 h 702538"/>
                  <a:gd name="connsiteX73" fmla="*/ 198554 w 743098"/>
                  <a:gd name="connsiteY73" fmla="*/ 660720 h 702538"/>
                  <a:gd name="connsiteX74" fmla="*/ 103304 w 743098"/>
                  <a:gd name="connsiteY74" fmla="*/ 660720 h 702538"/>
                  <a:gd name="connsiteX75" fmla="*/ 103304 w 743098"/>
                  <a:gd name="connsiteY75" fmla="*/ 642337 h 702538"/>
                  <a:gd name="connsiteX76" fmla="*/ 108067 w 743098"/>
                  <a:gd name="connsiteY76" fmla="*/ 632812 h 702538"/>
                  <a:gd name="connsiteX77" fmla="*/ 131498 w 743098"/>
                  <a:gd name="connsiteY77" fmla="*/ 621477 h 702538"/>
                  <a:gd name="connsiteX78" fmla="*/ 150929 w 743098"/>
                  <a:gd name="connsiteY78" fmla="*/ 618334 h 702538"/>
                  <a:gd name="connsiteX79" fmla="*/ 170741 w 743098"/>
                  <a:gd name="connsiteY79" fmla="*/ 621382 h 702538"/>
                  <a:gd name="connsiteX80" fmla="*/ 194173 w 743098"/>
                  <a:gd name="connsiteY80" fmla="*/ 632716 h 702538"/>
                  <a:gd name="connsiteX81" fmla="*/ 198935 w 743098"/>
                  <a:gd name="connsiteY81" fmla="*/ 642241 h 702538"/>
                  <a:gd name="connsiteX82" fmla="*/ 370004 w 743098"/>
                  <a:gd name="connsiteY82" fmla="*/ 33308 h 702538"/>
                  <a:gd name="connsiteX83" fmla="*/ 394007 w 743098"/>
                  <a:gd name="connsiteY83" fmla="*/ 57311 h 702538"/>
                  <a:gd name="connsiteX84" fmla="*/ 370004 w 743098"/>
                  <a:gd name="connsiteY84" fmla="*/ 81314 h 702538"/>
                  <a:gd name="connsiteX85" fmla="*/ 346001 w 743098"/>
                  <a:gd name="connsiteY85" fmla="*/ 57406 h 702538"/>
                  <a:gd name="connsiteX86" fmla="*/ 369909 w 743098"/>
                  <a:gd name="connsiteY86" fmla="*/ 33308 h 702538"/>
                  <a:gd name="connsiteX87" fmla="*/ 370004 w 743098"/>
                  <a:gd name="connsiteY87" fmla="*/ 33308 h 702538"/>
                  <a:gd name="connsiteX88" fmla="*/ 322379 w 743098"/>
                  <a:gd name="connsiteY88" fmla="*/ 129701 h 702538"/>
                  <a:gd name="connsiteX89" fmla="*/ 322379 w 743098"/>
                  <a:gd name="connsiteY89" fmla="*/ 111318 h 702538"/>
                  <a:gd name="connsiteX90" fmla="*/ 327142 w 743098"/>
                  <a:gd name="connsiteY90" fmla="*/ 101793 h 702538"/>
                  <a:gd name="connsiteX91" fmla="*/ 350573 w 743098"/>
                  <a:gd name="connsiteY91" fmla="*/ 90458 h 702538"/>
                  <a:gd name="connsiteX92" fmla="*/ 370004 w 743098"/>
                  <a:gd name="connsiteY92" fmla="*/ 87315 h 702538"/>
                  <a:gd name="connsiteX93" fmla="*/ 389816 w 743098"/>
                  <a:gd name="connsiteY93" fmla="*/ 90363 h 702538"/>
                  <a:gd name="connsiteX94" fmla="*/ 413248 w 743098"/>
                  <a:gd name="connsiteY94" fmla="*/ 101698 h 702538"/>
                  <a:gd name="connsiteX95" fmla="*/ 418010 w 743098"/>
                  <a:gd name="connsiteY95" fmla="*/ 111223 h 702538"/>
                  <a:gd name="connsiteX96" fmla="*/ 418010 w 743098"/>
                  <a:gd name="connsiteY96" fmla="*/ 129606 h 702538"/>
                  <a:gd name="connsiteX97" fmla="*/ 370004 w 743098"/>
                  <a:gd name="connsiteY97" fmla="*/ 320201 h 702538"/>
                  <a:gd name="connsiteX98" fmla="*/ 403532 w 743098"/>
                  <a:gd name="connsiteY98" fmla="*/ 353539 h 702538"/>
                  <a:gd name="connsiteX99" fmla="*/ 370195 w 743098"/>
                  <a:gd name="connsiteY99" fmla="*/ 387067 h 702538"/>
                  <a:gd name="connsiteX100" fmla="*/ 336667 w 743098"/>
                  <a:gd name="connsiteY100" fmla="*/ 353729 h 702538"/>
                  <a:gd name="connsiteX101" fmla="*/ 336667 w 743098"/>
                  <a:gd name="connsiteY101" fmla="*/ 353634 h 702538"/>
                  <a:gd name="connsiteX102" fmla="*/ 370004 w 743098"/>
                  <a:gd name="connsiteY102" fmla="*/ 320201 h 702538"/>
                  <a:gd name="connsiteX103" fmla="*/ 436679 w 743098"/>
                  <a:gd name="connsiteY103" fmla="*/ 454218 h 702538"/>
                  <a:gd name="connsiteX104" fmla="*/ 303329 w 743098"/>
                  <a:gd name="connsiteY104" fmla="*/ 454218 h 702538"/>
                  <a:gd name="connsiteX105" fmla="*/ 303329 w 743098"/>
                  <a:gd name="connsiteY105" fmla="*/ 428881 h 702538"/>
                  <a:gd name="connsiteX106" fmla="*/ 309997 w 743098"/>
                  <a:gd name="connsiteY106" fmla="*/ 415546 h 702538"/>
                  <a:gd name="connsiteX107" fmla="*/ 342572 w 743098"/>
                  <a:gd name="connsiteY107" fmla="*/ 399640 h 702538"/>
                  <a:gd name="connsiteX108" fmla="*/ 370004 w 743098"/>
                  <a:gd name="connsiteY108" fmla="*/ 395353 h 702538"/>
                  <a:gd name="connsiteX109" fmla="*/ 397532 w 743098"/>
                  <a:gd name="connsiteY109" fmla="*/ 399449 h 702538"/>
                  <a:gd name="connsiteX110" fmla="*/ 430107 w 743098"/>
                  <a:gd name="connsiteY110" fmla="*/ 415356 h 702538"/>
                  <a:gd name="connsiteX111" fmla="*/ 436679 w 743098"/>
                  <a:gd name="connsiteY111" fmla="*/ 428881 h 702538"/>
                  <a:gd name="connsiteX112" fmla="*/ 589079 w 743098"/>
                  <a:gd name="connsiteY112" fmla="*/ 564327 h 702538"/>
                  <a:gd name="connsiteX113" fmla="*/ 613082 w 743098"/>
                  <a:gd name="connsiteY113" fmla="*/ 588330 h 702538"/>
                  <a:gd name="connsiteX114" fmla="*/ 589079 w 743098"/>
                  <a:gd name="connsiteY114" fmla="*/ 612333 h 702538"/>
                  <a:gd name="connsiteX115" fmla="*/ 565077 w 743098"/>
                  <a:gd name="connsiteY115" fmla="*/ 588330 h 702538"/>
                  <a:gd name="connsiteX116" fmla="*/ 589079 w 743098"/>
                  <a:gd name="connsiteY116" fmla="*/ 564327 h 702538"/>
                  <a:gd name="connsiteX117" fmla="*/ 541454 w 743098"/>
                  <a:gd name="connsiteY117" fmla="*/ 642337 h 702538"/>
                  <a:gd name="connsiteX118" fmla="*/ 546217 w 743098"/>
                  <a:gd name="connsiteY118" fmla="*/ 632812 h 702538"/>
                  <a:gd name="connsiteX119" fmla="*/ 569648 w 743098"/>
                  <a:gd name="connsiteY119" fmla="*/ 621477 h 702538"/>
                  <a:gd name="connsiteX120" fmla="*/ 589079 w 743098"/>
                  <a:gd name="connsiteY120" fmla="*/ 618334 h 702538"/>
                  <a:gd name="connsiteX121" fmla="*/ 608891 w 743098"/>
                  <a:gd name="connsiteY121" fmla="*/ 621382 h 702538"/>
                  <a:gd name="connsiteX122" fmla="*/ 632323 w 743098"/>
                  <a:gd name="connsiteY122" fmla="*/ 632716 h 702538"/>
                  <a:gd name="connsiteX123" fmla="*/ 637085 w 743098"/>
                  <a:gd name="connsiteY123" fmla="*/ 642241 h 702538"/>
                  <a:gd name="connsiteX124" fmla="*/ 637085 w 743098"/>
                  <a:gd name="connsiteY124" fmla="*/ 660625 h 702538"/>
                  <a:gd name="connsiteX125" fmla="*/ 541454 w 743098"/>
                  <a:gd name="connsiteY125" fmla="*/ 660625 h 70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743098" h="702538">
                    <a:moveTo>
                      <a:pt x="657374" y="365921"/>
                    </a:moveTo>
                    <a:cubicBezTo>
                      <a:pt x="704719" y="365921"/>
                      <a:pt x="743099" y="327541"/>
                      <a:pt x="743099" y="280196"/>
                    </a:cubicBezTo>
                    <a:cubicBezTo>
                      <a:pt x="743099" y="232851"/>
                      <a:pt x="704719" y="194471"/>
                      <a:pt x="657374" y="194471"/>
                    </a:cubicBezTo>
                    <a:cubicBezTo>
                      <a:pt x="610029" y="194471"/>
                      <a:pt x="571649" y="232851"/>
                      <a:pt x="571649" y="280196"/>
                    </a:cubicBezTo>
                    <a:cubicBezTo>
                      <a:pt x="571658" y="284503"/>
                      <a:pt x="572009" y="288803"/>
                      <a:pt x="572696" y="293055"/>
                    </a:cubicBezTo>
                    <a:lnTo>
                      <a:pt x="473541" y="334489"/>
                    </a:lnTo>
                    <a:cubicBezTo>
                      <a:pt x="455758" y="303109"/>
                      <a:pt x="424669" y="281518"/>
                      <a:pt x="389054" y="275815"/>
                    </a:cubicBezTo>
                    <a:lnTo>
                      <a:pt x="389054" y="169325"/>
                    </a:lnTo>
                    <a:cubicBezTo>
                      <a:pt x="435215" y="158804"/>
                      <a:pt x="464107" y="112854"/>
                      <a:pt x="453586" y="66693"/>
                    </a:cubicBezTo>
                    <a:cubicBezTo>
                      <a:pt x="443065" y="20533"/>
                      <a:pt x="397115" y="-8359"/>
                      <a:pt x="350954" y="2162"/>
                    </a:cubicBezTo>
                    <a:cubicBezTo>
                      <a:pt x="304793" y="12683"/>
                      <a:pt x="275902" y="58633"/>
                      <a:pt x="286423" y="104793"/>
                    </a:cubicBezTo>
                    <a:cubicBezTo>
                      <a:pt x="293744" y="136918"/>
                      <a:pt x="318830" y="162003"/>
                      <a:pt x="350954" y="169325"/>
                    </a:cubicBezTo>
                    <a:lnTo>
                      <a:pt x="350954" y="275719"/>
                    </a:lnTo>
                    <a:cubicBezTo>
                      <a:pt x="315674" y="281425"/>
                      <a:pt x="284827" y="302688"/>
                      <a:pt x="266944" y="333631"/>
                    </a:cubicBezTo>
                    <a:lnTo>
                      <a:pt x="170456" y="293341"/>
                    </a:lnTo>
                    <a:cubicBezTo>
                      <a:pt x="177689" y="246552"/>
                      <a:pt x="145623" y="202758"/>
                      <a:pt x="98834" y="195525"/>
                    </a:cubicBezTo>
                    <a:cubicBezTo>
                      <a:pt x="52046" y="188291"/>
                      <a:pt x="8252" y="220357"/>
                      <a:pt x="1019" y="267146"/>
                    </a:cubicBezTo>
                    <a:cubicBezTo>
                      <a:pt x="-6215" y="313935"/>
                      <a:pt x="25851" y="357729"/>
                      <a:pt x="72640" y="364962"/>
                    </a:cubicBezTo>
                    <a:cubicBezTo>
                      <a:pt x="104988" y="369963"/>
                      <a:pt x="137361" y="356107"/>
                      <a:pt x="156073" y="329250"/>
                    </a:cubicBezTo>
                    <a:lnTo>
                      <a:pt x="253418" y="369064"/>
                    </a:lnTo>
                    <a:cubicBezTo>
                      <a:pt x="246516" y="402405"/>
                      <a:pt x="254288" y="437104"/>
                      <a:pt x="274754" y="464314"/>
                    </a:cubicBezTo>
                    <a:lnTo>
                      <a:pt x="195983" y="543848"/>
                    </a:lnTo>
                    <a:cubicBezTo>
                      <a:pt x="155691" y="518986"/>
                      <a:pt x="102874" y="531494"/>
                      <a:pt x="78012" y="571785"/>
                    </a:cubicBezTo>
                    <a:cubicBezTo>
                      <a:pt x="53150" y="612077"/>
                      <a:pt x="65658" y="664894"/>
                      <a:pt x="105950" y="689756"/>
                    </a:cubicBezTo>
                    <a:cubicBezTo>
                      <a:pt x="146240" y="714618"/>
                      <a:pt x="199057" y="702110"/>
                      <a:pt x="223920" y="661819"/>
                    </a:cubicBezTo>
                    <a:cubicBezTo>
                      <a:pt x="241296" y="633659"/>
                      <a:pt x="240914" y="598013"/>
                      <a:pt x="222938" y="570232"/>
                    </a:cubicBezTo>
                    <a:lnTo>
                      <a:pt x="302282" y="490889"/>
                    </a:lnTo>
                    <a:cubicBezTo>
                      <a:pt x="343028" y="519197"/>
                      <a:pt x="397076" y="519197"/>
                      <a:pt x="437822" y="490889"/>
                    </a:cubicBezTo>
                    <a:lnTo>
                      <a:pt x="517166" y="570137"/>
                    </a:lnTo>
                    <a:cubicBezTo>
                      <a:pt x="491422" y="609872"/>
                      <a:pt x="502765" y="662951"/>
                      <a:pt x="542498" y="688694"/>
                    </a:cubicBezTo>
                    <a:cubicBezTo>
                      <a:pt x="582233" y="714437"/>
                      <a:pt x="635313" y="703096"/>
                      <a:pt x="661056" y="663361"/>
                    </a:cubicBezTo>
                    <a:cubicBezTo>
                      <a:pt x="686799" y="623628"/>
                      <a:pt x="675457" y="570548"/>
                      <a:pt x="635722" y="544805"/>
                    </a:cubicBezTo>
                    <a:cubicBezTo>
                      <a:pt x="607743" y="526676"/>
                      <a:pt x="571791" y="526415"/>
                      <a:pt x="543550" y="544134"/>
                    </a:cubicBezTo>
                    <a:lnTo>
                      <a:pt x="465254" y="464791"/>
                    </a:lnTo>
                    <a:cubicBezTo>
                      <a:pt x="480968" y="444220"/>
                      <a:pt x="489471" y="419048"/>
                      <a:pt x="489448" y="393163"/>
                    </a:cubicBezTo>
                    <a:cubicBezTo>
                      <a:pt x="489414" y="385393"/>
                      <a:pt x="488649" y="377644"/>
                      <a:pt x="487162" y="370017"/>
                    </a:cubicBezTo>
                    <a:lnTo>
                      <a:pt x="587270" y="329059"/>
                    </a:lnTo>
                    <a:cubicBezTo>
                      <a:pt x="603220" y="352053"/>
                      <a:pt x="629390" y="365813"/>
                      <a:pt x="657374" y="365921"/>
                    </a:cubicBezTo>
                    <a:close/>
                    <a:moveTo>
                      <a:pt x="657374" y="227713"/>
                    </a:moveTo>
                    <a:cubicBezTo>
                      <a:pt x="670683" y="227713"/>
                      <a:pt x="681472" y="238502"/>
                      <a:pt x="681472" y="251812"/>
                    </a:cubicBezTo>
                    <a:cubicBezTo>
                      <a:pt x="681472" y="265121"/>
                      <a:pt x="670682" y="275910"/>
                      <a:pt x="657374" y="275910"/>
                    </a:cubicBezTo>
                    <a:cubicBezTo>
                      <a:pt x="644064" y="275910"/>
                      <a:pt x="633275" y="265121"/>
                      <a:pt x="633275" y="251812"/>
                    </a:cubicBezTo>
                    <a:cubicBezTo>
                      <a:pt x="633275" y="251780"/>
                      <a:pt x="633275" y="251748"/>
                      <a:pt x="633275" y="251716"/>
                    </a:cubicBezTo>
                    <a:cubicBezTo>
                      <a:pt x="633379" y="238466"/>
                      <a:pt x="644123" y="227765"/>
                      <a:pt x="657374" y="227713"/>
                    </a:cubicBezTo>
                    <a:close/>
                    <a:moveTo>
                      <a:pt x="609749" y="305818"/>
                    </a:moveTo>
                    <a:cubicBezTo>
                      <a:pt x="609843" y="302072"/>
                      <a:pt x="611629" y="298570"/>
                      <a:pt x="614606" y="296293"/>
                    </a:cubicBezTo>
                    <a:cubicBezTo>
                      <a:pt x="621728" y="291210"/>
                      <a:pt x="629647" y="287348"/>
                      <a:pt x="638038" y="284863"/>
                    </a:cubicBezTo>
                    <a:cubicBezTo>
                      <a:pt x="644479" y="282992"/>
                      <a:pt x="651143" y="281998"/>
                      <a:pt x="657850" y="281911"/>
                    </a:cubicBezTo>
                    <a:cubicBezTo>
                      <a:pt x="664563" y="281920"/>
                      <a:pt x="671238" y="282915"/>
                      <a:pt x="677662" y="284863"/>
                    </a:cubicBezTo>
                    <a:cubicBezTo>
                      <a:pt x="686144" y="287107"/>
                      <a:pt x="694105" y="290989"/>
                      <a:pt x="701093" y="296293"/>
                    </a:cubicBezTo>
                    <a:cubicBezTo>
                      <a:pt x="704014" y="298606"/>
                      <a:pt x="705758" y="302095"/>
                      <a:pt x="705856" y="305818"/>
                    </a:cubicBezTo>
                    <a:lnTo>
                      <a:pt x="705856" y="324106"/>
                    </a:lnTo>
                    <a:lnTo>
                      <a:pt x="609272" y="324106"/>
                    </a:lnTo>
                    <a:close/>
                    <a:moveTo>
                      <a:pt x="86350" y="227713"/>
                    </a:moveTo>
                    <a:cubicBezTo>
                      <a:pt x="99659" y="227713"/>
                      <a:pt x="110448" y="238502"/>
                      <a:pt x="110448" y="251812"/>
                    </a:cubicBezTo>
                    <a:cubicBezTo>
                      <a:pt x="110448" y="265121"/>
                      <a:pt x="99658" y="275910"/>
                      <a:pt x="86350" y="275910"/>
                    </a:cubicBezTo>
                    <a:cubicBezTo>
                      <a:pt x="73041" y="275910"/>
                      <a:pt x="62252" y="265121"/>
                      <a:pt x="62252" y="251812"/>
                    </a:cubicBezTo>
                    <a:cubicBezTo>
                      <a:pt x="62252" y="251780"/>
                      <a:pt x="62252" y="251748"/>
                      <a:pt x="62252" y="251716"/>
                    </a:cubicBezTo>
                    <a:cubicBezTo>
                      <a:pt x="62351" y="238649"/>
                      <a:pt x="72809" y="228022"/>
                      <a:pt x="85874" y="227713"/>
                    </a:cubicBezTo>
                    <a:close/>
                    <a:moveTo>
                      <a:pt x="133975" y="324202"/>
                    </a:moveTo>
                    <a:lnTo>
                      <a:pt x="37772" y="324202"/>
                    </a:lnTo>
                    <a:lnTo>
                      <a:pt x="37772" y="305818"/>
                    </a:lnTo>
                    <a:cubicBezTo>
                      <a:pt x="37867" y="302072"/>
                      <a:pt x="39653" y="298570"/>
                      <a:pt x="42630" y="296293"/>
                    </a:cubicBezTo>
                    <a:cubicBezTo>
                      <a:pt x="49753" y="291210"/>
                      <a:pt x="57671" y="287348"/>
                      <a:pt x="66062" y="284863"/>
                    </a:cubicBezTo>
                    <a:cubicBezTo>
                      <a:pt x="72503" y="282992"/>
                      <a:pt x="79167" y="281998"/>
                      <a:pt x="85874" y="281911"/>
                    </a:cubicBezTo>
                    <a:cubicBezTo>
                      <a:pt x="92587" y="281920"/>
                      <a:pt x="99262" y="282915"/>
                      <a:pt x="105686" y="284863"/>
                    </a:cubicBezTo>
                    <a:cubicBezTo>
                      <a:pt x="114168" y="287107"/>
                      <a:pt x="122129" y="290989"/>
                      <a:pt x="129117" y="296293"/>
                    </a:cubicBezTo>
                    <a:cubicBezTo>
                      <a:pt x="132038" y="298606"/>
                      <a:pt x="133782" y="302095"/>
                      <a:pt x="133880" y="305818"/>
                    </a:cubicBezTo>
                    <a:close/>
                    <a:moveTo>
                      <a:pt x="150929" y="564327"/>
                    </a:moveTo>
                    <a:cubicBezTo>
                      <a:pt x="164186" y="564327"/>
                      <a:pt x="174932" y="575073"/>
                      <a:pt x="174932" y="588330"/>
                    </a:cubicBezTo>
                    <a:cubicBezTo>
                      <a:pt x="174932" y="601587"/>
                      <a:pt x="164186" y="612333"/>
                      <a:pt x="150929" y="612333"/>
                    </a:cubicBezTo>
                    <a:cubicBezTo>
                      <a:pt x="137673" y="612333"/>
                      <a:pt x="126926" y="601587"/>
                      <a:pt x="126926" y="588330"/>
                    </a:cubicBezTo>
                    <a:cubicBezTo>
                      <a:pt x="126926" y="575073"/>
                      <a:pt x="137673" y="564327"/>
                      <a:pt x="150929" y="564327"/>
                    </a:cubicBezTo>
                    <a:close/>
                    <a:moveTo>
                      <a:pt x="198554" y="660720"/>
                    </a:moveTo>
                    <a:lnTo>
                      <a:pt x="103304" y="660720"/>
                    </a:lnTo>
                    <a:lnTo>
                      <a:pt x="103304" y="642337"/>
                    </a:lnTo>
                    <a:cubicBezTo>
                      <a:pt x="103389" y="638610"/>
                      <a:pt x="105136" y="635116"/>
                      <a:pt x="108067" y="632812"/>
                    </a:cubicBezTo>
                    <a:cubicBezTo>
                      <a:pt x="115183" y="627740"/>
                      <a:pt x="123105" y="623908"/>
                      <a:pt x="131498" y="621477"/>
                    </a:cubicBezTo>
                    <a:cubicBezTo>
                      <a:pt x="137810" y="619583"/>
                      <a:pt x="144343" y="618526"/>
                      <a:pt x="150929" y="618334"/>
                    </a:cubicBezTo>
                    <a:cubicBezTo>
                      <a:pt x="157647" y="618365"/>
                      <a:pt x="164324" y="619393"/>
                      <a:pt x="170741" y="621382"/>
                    </a:cubicBezTo>
                    <a:cubicBezTo>
                      <a:pt x="179221" y="623584"/>
                      <a:pt x="187183" y="627436"/>
                      <a:pt x="194173" y="632716"/>
                    </a:cubicBezTo>
                    <a:cubicBezTo>
                      <a:pt x="197104" y="635021"/>
                      <a:pt x="198851" y="638514"/>
                      <a:pt x="198935" y="642241"/>
                    </a:cubicBezTo>
                    <a:close/>
                    <a:moveTo>
                      <a:pt x="370004" y="33308"/>
                    </a:moveTo>
                    <a:cubicBezTo>
                      <a:pt x="383261" y="33308"/>
                      <a:pt x="394007" y="44055"/>
                      <a:pt x="394007" y="57311"/>
                    </a:cubicBezTo>
                    <a:cubicBezTo>
                      <a:pt x="394007" y="70568"/>
                      <a:pt x="383260" y="81314"/>
                      <a:pt x="370004" y="81314"/>
                    </a:cubicBezTo>
                    <a:cubicBezTo>
                      <a:pt x="356785" y="81314"/>
                      <a:pt x="346054" y="70625"/>
                      <a:pt x="346001" y="57406"/>
                    </a:cubicBezTo>
                    <a:cubicBezTo>
                      <a:pt x="345949" y="44150"/>
                      <a:pt x="356652" y="33361"/>
                      <a:pt x="369909" y="33308"/>
                    </a:cubicBezTo>
                    <a:cubicBezTo>
                      <a:pt x="369941" y="33308"/>
                      <a:pt x="369973" y="33308"/>
                      <a:pt x="370004" y="33308"/>
                    </a:cubicBezTo>
                    <a:close/>
                    <a:moveTo>
                      <a:pt x="322379" y="129701"/>
                    </a:moveTo>
                    <a:lnTo>
                      <a:pt x="322379" y="111318"/>
                    </a:lnTo>
                    <a:cubicBezTo>
                      <a:pt x="322464" y="107591"/>
                      <a:pt x="324211" y="104097"/>
                      <a:pt x="327142" y="101793"/>
                    </a:cubicBezTo>
                    <a:cubicBezTo>
                      <a:pt x="334258" y="96721"/>
                      <a:pt x="342180" y="92889"/>
                      <a:pt x="350573" y="90458"/>
                    </a:cubicBezTo>
                    <a:cubicBezTo>
                      <a:pt x="356885" y="88565"/>
                      <a:pt x="363418" y="87507"/>
                      <a:pt x="370004" y="87315"/>
                    </a:cubicBezTo>
                    <a:cubicBezTo>
                      <a:pt x="376722" y="87346"/>
                      <a:pt x="383399" y="88374"/>
                      <a:pt x="389816" y="90363"/>
                    </a:cubicBezTo>
                    <a:cubicBezTo>
                      <a:pt x="398296" y="92565"/>
                      <a:pt x="406258" y="96417"/>
                      <a:pt x="413248" y="101698"/>
                    </a:cubicBezTo>
                    <a:cubicBezTo>
                      <a:pt x="416179" y="104002"/>
                      <a:pt x="417926" y="107496"/>
                      <a:pt x="418010" y="111223"/>
                    </a:cubicBezTo>
                    <a:lnTo>
                      <a:pt x="418010" y="129606"/>
                    </a:lnTo>
                    <a:close/>
                    <a:moveTo>
                      <a:pt x="370004" y="320201"/>
                    </a:moveTo>
                    <a:cubicBezTo>
                      <a:pt x="388469" y="320149"/>
                      <a:pt x="403480" y="335074"/>
                      <a:pt x="403532" y="353539"/>
                    </a:cubicBezTo>
                    <a:cubicBezTo>
                      <a:pt x="403585" y="372003"/>
                      <a:pt x="388659" y="387013"/>
                      <a:pt x="370195" y="387067"/>
                    </a:cubicBezTo>
                    <a:cubicBezTo>
                      <a:pt x="351731" y="387119"/>
                      <a:pt x="336719" y="372193"/>
                      <a:pt x="336667" y="353729"/>
                    </a:cubicBezTo>
                    <a:cubicBezTo>
                      <a:pt x="336667" y="353698"/>
                      <a:pt x="336667" y="353665"/>
                      <a:pt x="336667" y="353634"/>
                    </a:cubicBezTo>
                    <a:cubicBezTo>
                      <a:pt x="336667" y="335207"/>
                      <a:pt x="351577" y="320254"/>
                      <a:pt x="370004" y="320201"/>
                    </a:cubicBezTo>
                    <a:close/>
                    <a:moveTo>
                      <a:pt x="436679" y="454218"/>
                    </a:moveTo>
                    <a:lnTo>
                      <a:pt x="303329" y="454218"/>
                    </a:lnTo>
                    <a:lnTo>
                      <a:pt x="303329" y="428881"/>
                    </a:lnTo>
                    <a:cubicBezTo>
                      <a:pt x="303456" y="423666"/>
                      <a:pt x="305900" y="418777"/>
                      <a:pt x="309997" y="415546"/>
                    </a:cubicBezTo>
                    <a:cubicBezTo>
                      <a:pt x="319882" y="408446"/>
                      <a:pt x="330896" y="403069"/>
                      <a:pt x="342572" y="399640"/>
                    </a:cubicBezTo>
                    <a:cubicBezTo>
                      <a:pt x="351489" y="397013"/>
                      <a:pt x="360712" y="395572"/>
                      <a:pt x="370004" y="395353"/>
                    </a:cubicBezTo>
                    <a:cubicBezTo>
                      <a:pt x="379329" y="395381"/>
                      <a:pt x="388602" y="396761"/>
                      <a:pt x="397532" y="399449"/>
                    </a:cubicBezTo>
                    <a:cubicBezTo>
                      <a:pt x="409346" y="402517"/>
                      <a:pt x="420423" y="407926"/>
                      <a:pt x="430107" y="415356"/>
                    </a:cubicBezTo>
                    <a:cubicBezTo>
                      <a:pt x="434219" y="418648"/>
                      <a:pt x="436633" y="423614"/>
                      <a:pt x="436679" y="428881"/>
                    </a:cubicBezTo>
                    <a:close/>
                    <a:moveTo>
                      <a:pt x="589079" y="564327"/>
                    </a:moveTo>
                    <a:cubicBezTo>
                      <a:pt x="602336" y="564327"/>
                      <a:pt x="613082" y="575073"/>
                      <a:pt x="613082" y="588330"/>
                    </a:cubicBezTo>
                    <a:cubicBezTo>
                      <a:pt x="613082" y="601587"/>
                      <a:pt x="602336" y="612333"/>
                      <a:pt x="589079" y="612333"/>
                    </a:cubicBezTo>
                    <a:cubicBezTo>
                      <a:pt x="575823" y="612333"/>
                      <a:pt x="565077" y="601587"/>
                      <a:pt x="565077" y="588330"/>
                    </a:cubicBezTo>
                    <a:cubicBezTo>
                      <a:pt x="565077" y="575073"/>
                      <a:pt x="575823" y="564327"/>
                      <a:pt x="589079" y="564327"/>
                    </a:cubicBezTo>
                    <a:close/>
                    <a:moveTo>
                      <a:pt x="541454" y="642337"/>
                    </a:moveTo>
                    <a:cubicBezTo>
                      <a:pt x="541539" y="638610"/>
                      <a:pt x="543286" y="635116"/>
                      <a:pt x="546217" y="632812"/>
                    </a:cubicBezTo>
                    <a:cubicBezTo>
                      <a:pt x="553333" y="627740"/>
                      <a:pt x="561255" y="623908"/>
                      <a:pt x="569648" y="621477"/>
                    </a:cubicBezTo>
                    <a:cubicBezTo>
                      <a:pt x="575960" y="619583"/>
                      <a:pt x="582493" y="618526"/>
                      <a:pt x="589079" y="618334"/>
                    </a:cubicBezTo>
                    <a:cubicBezTo>
                      <a:pt x="595797" y="618365"/>
                      <a:pt x="602475" y="619393"/>
                      <a:pt x="608891" y="621382"/>
                    </a:cubicBezTo>
                    <a:cubicBezTo>
                      <a:pt x="617371" y="623584"/>
                      <a:pt x="625333" y="627436"/>
                      <a:pt x="632323" y="632716"/>
                    </a:cubicBezTo>
                    <a:cubicBezTo>
                      <a:pt x="635254" y="635021"/>
                      <a:pt x="637001" y="638514"/>
                      <a:pt x="637085" y="642241"/>
                    </a:cubicBezTo>
                    <a:lnTo>
                      <a:pt x="637085" y="660625"/>
                    </a:lnTo>
                    <a:lnTo>
                      <a:pt x="541454" y="660625"/>
                    </a:lnTo>
                    <a:close/>
                  </a:path>
                </a:pathLst>
              </a:custGeom>
              <a:solidFill>
                <a:srgbClr val="5556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00"/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80950441-F5C5-5894-E106-C21F57711DF1}"/>
                </a:ext>
              </a:extLst>
            </p:cNvPr>
            <p:cNvGrpSpPr/>
            <p:nvPr/>
          </p:nvGrpSpPr>
          <p:grpSpPr>
            <a:xfrm>
              <a:off x="432123" y="4658121"/>
              <a:ext cx="830275" cy="830275"/>
              <a:chOff x="8983905" y="5426723"/>
              <a:chExt cx="830275" cy="830275"/>
            </a:xfrm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3C189BC9-4A0B-9C64-831C-4FA5C198E272}"/>
                  </a:ext>
                </a:extLst>
              </p:cNvPr>
              <p:cNvSpPr/>
              <p:nvPr/>
            </p:nvSpPr>
            <p:spPr>
              <a:xfrm>
                <a:off x="8983905" y="5426723"/>
                <a:ext cx="830275" cy="83027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E2B5D757-DC70-015D-5C65-D8E8D72924A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77805" y="5586330"/>
                <a:ext cx="642475" cy="511060"/>
                <a:chOff x="7457200" y="5658200"/>
                <a:chExt cx="838200" cy="666750"/>
              </a:xfrm>
            </p:grpSpPr>
            <p:sp>
              <p:nvSpPr>
                <p:cNvPr id="36" name="Полилиния: фигура 42">
                  <a:extLst>
                    <a:ext uri="{FF2B5EF4-FFF2-40B4-BE49-F238E27FC236}">
                      <a16:creationId xmlns:a16="http://schemas.microsoft.com/office/drawing/2014/main" id="{69110095-5C37-1DAA-9068-805AEA115C8B}"/>
                    </a:ext>
                  </a:extLst>
                </p:cNvPr>
                <p:cNvSpPr/>
                <p:nvPr/>
              </p:nvSpPr>
              <p:spPr>
                <a:xfrm>
                  <a:off x="7752475" y="5658200"/>
                  <a:ext cx="323850" cy="306848"/>
                </a:xfrm>
                <a:custGeom>
                  <a:avLst/>
                  <a:gdLst>
                    <a:gd name="connsiteX0" fmla="*/ 161925 w 323850"/>
                    <a:gd name="connsiteY0" fmla="*/ 63961 h 306848"/>
                    <a:gd name="connsiteX1" fmla="*/ 0 w 323850"/>
                    <a:gd name="connsiteY1" fmla="*/ 83011 h 306848"/>
                    <a:gd name="connsiteX2" fmla="*/ 161925 w 323850"/>
                    <a:gd name="connsiteY2" fmla="*/ 306848 h 306848"/>
                    <a:gd name="connsiteX3" fmla="*/ 323850 w 323850"/>
                    <a:gd name="connsiteY3" fmla="*/ 83011 h 306848"/>
                    <a:gd name="connsiteX4" fmla="*/ 161925 w 323850"/>
                    <a:gd name="connsiteY4" fmla="*/ 63961 h 30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06848">
                      <a:moveTo>
                        <a:pt x="161925" y="63961"/>
                      </a:moveTo>
                      <a:cubicBezTo>
                        <a:pt x="101918" y="-55102"/>
                        <a:pt x="0" y="16336"/>
                        <a:pt x="0" y="83011"/>
                      </a:cubicBezTo>
                      <a:cubicBezTo>
                        <a:pt x="0" y="183023"/>
                        <a:pt x="161925" y="306848"/>
                        <a:pt x="161925" y="306848"/>
                      </a:cubicBezTo>
                      <a:cubicBezTo>
                        <a:pt x="161925" y="306848"/>
                        <a:pt x="323850" y="183023"/>
                        <a:pt x="323850" y="83011"/>
                      </a:cubicBezTo>
                      <a:cubicBezTo>
                        <a:pt x="323850" y="16336"/>
                        <a:pt x="221933" y="-55102"/>
                        <a:pt x="161925" y="63961"/>
                      </a:cubicBezTo>
                      <a:close/>
                    </a:path>
                  </a:pathLst>
                </a:custGeom>
                <a:solidFill>
                  <a:srgbClr val="A421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  <p:sp>
              <p:nvSpPr>
                <p:cNvPr id="37" name="Полилиния: фигура 43">
                  <a:extLst>
                    <a:ext uri="{FF2B5EF4-FFF2-40B4-BE49-F238E27FC236}">
                      <a16:creationId xmlns:a16="http://schemas.microsoft.com/office/drawing/2014/main" id="{78457C55-5709-B849-DB0C-DFFA760D9FC2}"/>
                    </a:ext>
                  </a:extLst>
                </p:cNvPr>
                <p:cNvSpPr/>
                <p:nvPr/>
              </p:nvSpPr>
              <p:spPr>
                <a:xfrm>
                  <a:off x="7457200" y="5972528"/>
                  <a:ext cx="838200" cy="352422"/>
                </a:xfrm>
                <a:custGeom>
                  <a:avLst/>
                  <a:gdLst>
                    <a:gd name="connsiteX0" fmla="*/ 838200 w 838200"/>
                    <a:gd name="connsiteY0" fmla="*/ 38098 h 352422"/>
                    <a:gd name="connsiteX1" fmla="*/ 800479 w 838200"/>
                    <a:gd name="connsiteY1" fmla="*/ 0 h 352422"/>
                    <a:gd name="connsiteX2" fmla="*/ 780402 w 838200"/>
                    <a:gd name="connsiteY2" fmla="*/ 5636 h 352422"/>
                    <a:gd name="connsiteX3" fmla="*/ 617525 w 838200"/>
                    <a:gd name="connsiteY3" fmla="*/ 98762 h 352422"/>
                    <a:gd name="connsiteX4" fmla="*/ 617325 w 838200"/>
                    <a:gd name="connsiteY4" fmla="*/ 130871 h 352422"/>
                    <a:gd name="connsiteX5" fmla="*/ 540506 w 838200"/>
                    <a:gd name="connsiteY5" fmla="*/ 190498 h 352422"/>
                    <a:gd name="connsiteX6" fmla="*/ 371475 w 838200"/>
                    <a:gd name="connsiteY6" fmla="*/ 190498 h 352422"/>
                    <a:gd name="connsiteX7" fmla="*/ 371475 w 838200"/>
                    <a:gd name="connsiteY7" fmla="*/ 152398 h 352422"/>
                    <a:gd name="connsiteX8" fmla="*/ 542925 w 838200"/>
                    <a:gd name="connsiteY8" fmla="*/ 152398 h 352422"/>
                    <a:gd name="connsiteX9" fmla="*/ 581025 w 838200"/>
                    <a:gd name="connsiteY9" fmla="*/ 114298 h 352422"/>
                    <a:gd name="connsiteX10" fmla="*/ 542925 w 838200"/>
                    <a:gd name="connsiteY10" fmla="*/ 76198 h 352422"/>
                    <a:gd name="connsiteX11" fmla="*/ 314325 w 838200"/>
                    <a:gd name="connsiteY11" fmla="*/ 76198 h 352422"/>
                    <a:gd name="connsiteX12" fmla="*/ 269357 w 838200"/>
                    <a:gd name="connsiteY12" fmla="*/ 89037 h 352422"/>
                    <a:gd name="connsiteX13" fmla="*/ 0 w 838200"/>
                    <a:gd name="connsiteY13" fmla="*/ 219073 h 352422"/>
                    <a:gd name="connsiteX14" fmla="*/ 133350 w 838200"/>
                    <a:gd name="connsiteY14" fmla="*/ 352423 h 352422"/>
                    <a:gd name="connsiteX15" fmla="*/ 361950 w 838200"/>
                    <a:gd name="connsiteY15" fmla="*/ 266698 h 352422"/>
                    <a:gd name="connsiteX16" fmla="*/ 539972 w 838200"/>
                    <a:gd name="connsiteY16" fmla="*/ 266698 h 352422"/>
                    <a:gd name="connsiteX17" fmla="*/ 562508 w 838200"/>
                    <a:gd name="connsiteY17" fmla="*/ 259316 h 352422"/>
                    <a:gd name="connsiteX18" fmla="*/ 824132 w 838200"/>
                    <a:gd name="connsiteY18" fmla="*/ 67435 h 352422"/>
                    <a:gd name="connsiteX19" fmla="*/ 838200 w 838200"/>
                    <a:gd name="connsiteY19" fmla="*/ 38098 h 352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38200" h="352422">
                      <a:moveTo>
                        <a:pt x="838200" y="38098"/>
                      </a:moveTo>
                      <a:cubicBezTo>
                        <a:pt x="838304" y="17161"/>
                        <a:pt x="821415" y="104"/>
                        <a:pt x="800479" y="0"/>
                      </a:cubicBezTo>
                      <a:cubicBezTo>
                        <a:pt x="793392" y="-35"/>
                        <a:pt x="786436" y="1918"/>
                        <a:pt x="780402" y="5636"/>
                      </a:cubicBezTo>
                      <a:lnTo>
                        <a:pt x="617525" y="98762"/>
                      </a:lnTo>
                      <a:cubicBezTo>
                        <a:pt x="619724" y="109360"/>
                        <a:pt x="619656" y="120302"/>
                        <a:pt x="617325" y="130871"/>
                      </a:cubicBezTo>
                      <a:cubicBezTo>
                        <a:pt x="608780" y="166244"/>
                        <a:pt x="576892" y="190995"/>
                        <a:pt x="540506" y="190498"/>
                      </a:cubicBezTo>
                      <a:lnTo>
                        <a:pt x="371475" y="190498"/>
                      </a:lnTo>
                      <a:lnTo>
                        <a:pt x="371475" y="152398"/>
                      </a:lnTo>
                      <a:lnTo>
                        <a:pt x="542925" y="152398"/>
                      </a:lnTo>
                      <a:cubicBezTo>
                        <a:pt x="563967" y="152398"/>
                        <a:pt x="581025" y="135339"/>
                        <a:pt x="581025" y="114298"/>
                      </a:cubicBezTo>
                      <a:cubicBezTo>
                        <a:pt x="581025" y="93256"/>
                        <a:pt x="563967" y="76198"/>
                        <a:pt x="542925" y="76198"/>
                      </a:cubicBezTo>
                      <a:lnTo>
                        <a:pt x="314325" y="76198"/>
                      </a:lnTo>
                      <a:cubicBezTo>
                        <a:pt x="298432" y="76201"/>
                        <a:pt x="282856" y="80649"/>
                        <a:pt x="269357" y="89037"/>
                      </a:cubicBezTo>
                      <a:lnTo>
                        <a:pt x="0" y="219073"/>
                      </a:lnTo>
                      <a:lnTo>
                        <a:pt x="133350" y="352423"/>
                      </a:lnTo>
                      <a:cubicBezTo>
                        <a:pt x="194967" y="290805"/>
                        <a:pt x="275034" y="266698"/>
                        <a:pt x="361950" y="266698"/>
                      </a:cubicBezTo>
                      <a:lnTo>
                        <a:pt x="539972" y="266698"/>
                      </a:lnTo>
                      <a:cubicBezTo>
                        <a:pt x="548078" y="266697"/>
                        <a:pt x="555973" y="264111"/>
                        <a:pt x="562508" y="259316"/>
                      </a:cubicBezTo>
                      <a:lnTo>
                        <a:pt x="824132" y="67435"/>
                      </a:lnTo>
                      <a:cubicBezTo>
                        <a:pt x="833002" y="60276"/>
                        <a:pt x="838171" y="49497"/>
                        <a:pt x="838200" y="38098"/>
                      </a:cubicBezTo>
                      <a:close/>
                    </a:path>
                  </a:pathLst>
                </a:custGeom>
                <a:solidFill>
                  <a:srgbClr val="5556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</p:grp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9C90CB91-7D30-4FD2-C5B3-7142FE489F08}"/>
                </a:ext>
              </a:extLst>
            </p:cNvPr>
            <p:cNvGrpSpPr/>
            <p:nvPr/>
          </p:nvGrpSpPr>
          <p:grpSpPr>
            <a:xfrm>
              <a:off x="432123" y="5754123"/>
              <a:ext cx="830275" cy="830275"/>
              <a:chOff x="8381684" y="4229302"/>
              <a:chExt cx="830275" cy="830275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8E2337BE-0DBC-507A-F845-575BE9DBD5D5}"/>
                  </a:ext>
                </a:extLst>
              </p:cNvPr>
              <p:cNvSpPr/>
              <p:nvPr/>
            </p:nvSpPr>
            <p:spPr>
              <a:xfrm>
                <a:off x="8381684" y="4229302"/>
                <a:ext cx="830275" cy="83027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A9A0ED6C-EFA5-6A8F-486C-2804D959D90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498564" y="4402069"/>
                <a:ext cx="596515" cy="484740"/>
                <a:chOff x="7892165" y="5373606"/>
                <a:chExt cx="762000" cy="619216"/>
              </a:xfrm>
            </p:grpSpPr>
            <p:sp>
              <p:nvSpPr>
                <p:cNvPr id="32" name="Полилиния: фигура 48">
                  <a:extLst>
                    <a:ext uri="{FF2B5EF4-FFF2-40B4-BE49-F238E27FC236}">
                      <a16:creationId xmlns:a16="http://schemas.microsoft.com/office/drawing/2014/main" id="{2272C6B3-0F12-5B1C-E666-94C25F580134}"/>
                    </a:ext>
                  </a:extLst>
                </p:cNvPr>
                <p:cNvSpPr/>
                <p:nvPr/>
              </p:nvSpPr>
              <p:spPr>
                <a:xfrm>
                  <a:off x="8363596" y="5373606"/>
                  <a:ext cx="200080" cy="304891"/>
                </a:xfrm>
                <a:custGeom>
                  <a:avLst/>
                  <a:gdLst>
                    <a:gd name="connsiteX0" fmla="*/ 100068 w 200080"/>
                    <a:gd name="connsiteY0" fmla="*/ 140109 h 304891"/>
                    <a:gd name="connsiteX1" fmla="*/ 59111 w 200080"/>
                    <a:gd name="connsiteY1" fmla="*/ 97246 h 304891"/>
                    <a:gd name="connsiteX2" fmla="*/ 101021 w 200080"/>
                    <a:gd name="connsiteY2" fmla="*/ 55336 h 304891"/>
                    <a:gd name="connsiteX3" fmla="*/ 142931 w 200080"/>
                    <a:gd name="connsiteY3" fmla="*/ 97246 h 304891"/>
                    <a:gd name="connsiteX4" fmla="*/ 130548 w 200080"/>
                    <a:gd name="connsiteY4" fmla="*/ 126774 h 304891"/>
                    <a:gd name="connsiteX5" fmla="*/ 100068 w 200080"/>
                    <a:gd name="connsiteY5" fmla="*/ 140109 h 304891"/>
                    <a:gd name="connsiteX6" fmla="*/ 59111 w 200080"/>
                    <a:gd name="connsiteY6" fmla="*/ 7711 h 304891"/>
                    <a:gd name="connsiteX7" fmla="*/ 11486 w 200080"/>
                    <a:gd name="connsiteY7" fmla="*/ 50574 h 304891"/>
                    <a:gd name="connsiteX8" fmla="*/ 6723 w 200080"/>
                    <a:gd name="connsiteY8" fmla="*/ 132489 h 304891"/>
                    <a:gd name="connsiteX9" fmla="*/ 52443 w 200080"/>
                    <a:gd name="connsiteY9" fmla="*/ 231549 h 304891"/>
                    <a:gd name="connsiteX10" fmla="*/ 82923 w 200080"/>
                    <a:gd name="connsiteY10" fmla="*/ 294414 h 304891"/>
                    <a:gd name="connsiteX11" fmla="*/ 100068 w 200080"/>
                    <a:gd name="connsiteY11" fmla="*/ 304891 h 304891"/>
                    <a:gd name="connsiteX12" fmla="*/ 117213 w 200080"/>
                    <a:gd name="connsiteY12" fmla="*/ 294414 h 304891"/>
                    <a:gd name="connsiteX13" fmla="*/ 147693 w 200080"/>
                    <a:gd name="connsiteY13" fmla="*/ 231549 h 304891"/>
                    <a:gd name="connsiteX14" fmla="*/ 193413 w 200080"/>
                    <a:gd name="connsiteY14" fmla="*/ 133441 h 304891"/>
                    <a:gd name="connsiteX15" fmla="*/ 200081 w 200080"/>
                    <a:gd name="connsiteY15" fmla="*/ 97246 h 304891"/>
                    <a:gd name="connsiteX16" fmla="*/ 59111 w 200080"/>
                    <a:gd name="connsiteY16" fmla="*/ 7711 h 30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0080" h="304891">
                      <a:moveTo>
                        <a:pt x="100068" y="140109"/>
                      </a:moveTo>
                      <a:cubicBezTo>
                        <a:pt x="77208" y="140109"/>
                        <a:pt x="58158" y="121059"/>
                        <a:pt x="59111" y="97246"/>
                      </a:cubicBezTo>
                      <a:cubicBezTo>
                        <a:pt x="59111" y="74386"/>
                        <a:pt x="78161" y="55336"/>
                        <a:pt x="101021" y="55336"/>
                      </a:cubicBezTo>
                      <a:cubicBezTo>
                        <a:pt x="123881" y="55336"/>
                        <a:pt x="142931" y="74386"/>
                        <a:pt x="142931" y="97246"/>
                      </a:cubicBezTo>
                      <a:cubicBezTo>
                        <a:pt x="142931" y="108676"/>
                        <a:pt x="138168" y="119154"/>
                        <a:pt x="130548" y="126774"/>
                      </a:cubicBezTo>
                      <a:cubicBezTo>
                        <a:pt x="121976" y="135346"/>
                        <a:pt x="111498" y="140109"/>
                        <a:pt x="100068" y="140109"/>
                      </a:cubicBezTo>
                      <a:close/>
                      <a:moveTo>
                        <a:pt x="59111" y="7711"/>
                      </a:moveTo>
                      <a:cubicBezTo>
                        <a:pt x="38156" y="15331"/>
                        <a:pt x="21963" y="31524"/>
                        <a:pt x="11486" y="50574"/>
                      </a:cubicBezTo>
                      <a:cubicBezTo>
                        <a:pt x="-1849" y="76291"/>
                        <a:pt x="-3754" y="105819"/>
                        <a:pt x="6723" y="132489"/>
                      </a:cubicBezTo>
                      <a:lnTo>
                        <a:pt x="52443" y="231549"/>
                      </a:lnTo>
                      <a:lnTo>
                        <a:pt x="82923" y="294414"/>
                      </a:lnTo>
                      <a:cubicBezTo>
                        <a:pt x="85781" y="301081"/>
                        <a:pt x="92448" y="304891"/>
                        <a:pt x="100068" y="304891"/>
                      </a:cubicBezTo>
                      <a:cubicBezTo>
                        <a:pt x="107688" y="304891"/>
                        <a:pt x="114356" y="301081"/>
                        <a:pt x="117213" y="294414"/>
                      </a:cubicBezTo>
                      <a:lnTo>
                        <a:pt x="147693" y="231549"/>
                      </a:lnTo>
                      <a:lnTo>
                        <a:pt x="193413" y="133441"/>
                      </a:lnTo>
                      <a:cubicBezTo>
                        <a:pt x="198176" y="122011"/>
                        <a:pt x="200081" y="109629"/>
                        <a:pt x="200081" y="97246"/>
                      </a:cubicBezTo>
                      <a:cubicBezTo>
                        <a:pt x="200081" y="30571"/>
                        <a:pt x="131501" y="-19911"/>
                        <a:pt x="59111" y="7711"/>
                      </a:cubicBezTo>
                      <a:close/>
                    </a:path>
                  </a:pathLst>
                </a:custGeom>
                <a:solidFill>
                  <a:srgbClr val="A421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  <p:sp>
              <p:nvSpPr>
                <p:cNvPr id="33" name="Полилиния: фигура 49">
                  <a:extLst>
                    <a:ext uri="{FF2B5EF4-FFF2-40B4-BE49-F238E27FC236}">
                      <a16:creationId xmlns:a16="http://schemas.microsoft.com/office/drawing/2014/main" id="{65057C60-C01C-AFB6-2A9B-F5959DE581D0}"/>
                    </a:ext>
                  </a:extLst>
                </p:cNvPr>
                <p:cNvSpPr/>
                <p:nvPr/>
              </p:nvSpPr>
              <p:spPr>
                <a:xfrm>
                  <a:off x="7892165" y="5459422"/>
                  <a:ext cx="762000" cy="533400"/>
                </a:xfrm>
                <a:custGeom>
                  <a:avLst/>
                  <a:gdLst>
                    <a:gd name="connsiteX0" fmla="*/ 361950 w 762000"/>
                    <a:gd name="connsiteY0" fmla="*/ 460058 h 533400"/>
                    <a:gd name="connsiteX1" fmla="*/ 209550 w 762000"/>
                    <a:gd name="connsiteY1" fmla="*/ 383858 h 533400"/>
                    <a:gd name="connsiteX2" fmla="*/ 209550 w 762000"/>
                    <a:gd name="connsiteY2" fmla="*/ 73343 h 533400"/>
                    <a:gd name="connsiteX3" fmla="*/ 361950 w 762000"/>
                    <a:gd name="connsiteY3" fmla="*/ 149543 h 533400"/>
                    <a:gd name="connsiteX4" fmla="*/ 361950 w 762000"/>
                    <a:gd name="connsiteY4" fmla="*/ 460058 h 533400"/>
                    <a:gd name="connsiteX5" fmla="*/ 171450 w 762000"/>
                    <a:gd name="connsiteY5" fmla="*/ 383858 h 533400"/>
                    <a:gd name="connsiteX6" fmla="*/ 57150 w 762000"/>
                    <a:gd name="connsiteY6" fmla="*/ 441008 h 533400"/>
                    <a:gd name="connsiteX7" fmla="*/ 57150 w 762000"/>
                    <a:gd name="connsiteY7" fmla="*/ 130493 h 533400"/>
                    <a:gd name="connsiteX8" fmla="*/ 171450 w 762000"/>
                    <a:gd name="connsiteY8" fmla="*/ 73343 h 533400"/>
                    <a:gd name="connsiteX9" fmla="*/ 171450 w 762000"/>
                    <a:gd name="connsiteY9" fmla="*/ 383858 h 533400"/>
                    <a:gd name="connsiteX10" fmla="*/ 699135 w 762000"/>
                    <a:gd name="connsiteY10" fmla="*/ 63818 h 533400"/>
                    <a:gd name="connsiteX11" fmla="*/ 699135 w 762000"/>
                    <a:gd name="connsiteY11" fmla="*/ 63818 h 533400"/>
                    <a:gd name="connsiteX12" fmla="*/ 675323 w 762000"/>
                    <a:gd name="connsiteY12" fmla="*/ 115252 h 533400"/>
                    <a:gd name="connsiteX13" fmla="*/ 704850 w 762000"/>
                    <a:gd name="connsiteY13" fmla="*/ 130493 h 533400"/>
                    <a:gd name="connsiteX14" fmla="*/ 704850 w 762000"/>
                    <a:gd name="connsiteY14" fmla="*/ 441008 h 533400"/>
                    <a:gd name="connsiteX15" fmla="*/ 590550 w 762000"/>
                    <a:gd name="connsiteY15" fmla="*/ 383858 h 533400"/>
                    <a:gd name="connsiteX16" fmla="*/ 590550 w 762000"/>
                    <a:gd name="connsiteY16" fmla="*/ 257175 h 533400"/>
                    <a:gd name="connsiteX17" fmla="*/ 552450 w 762000"/>
                    <a:gd name="connsiteY17" fmla="*/ 257175 h 533400"/>
                    <a:gd name="connsiteX18" fmla="*/ 552450 w 762000"/>
                    <a:gd name="connsiteY18" fmla="*/ 383858 h 533400"/>
                    <a:gd name="connsiteX19" fmla="*/ 400050 w 762000"/>
                    <a:gd name="connsiteY19" fmla="*/ 460058 h 533400"/>
                    <a:gd name="connsiteX20" fmla="*/ 400050 w 762000"/>
                    <a:gd name="connsiteY20" fmla="*/ 149543 h 533400"/>
                    <a:gd name="connsiteX21" fmla="*/ 467678 w 762000"/>
                    <a:gd name="connsiteY21" fmla="*/ 115252 h 533400"/>
                    <a:gd name="connsiteX22" fmla="*/ 443865 w 762000"/>
                    <a:gd name="connsiteY22" fmla="*/ 63818 h 533400"/>
                    <a:gd name="connsiteX23" fmla="*/ 381000 w 762000"/>
                    <a:gd name="connsiteY23" fmla="*/ 95250 h 533400"/>
                    <a:gd name="connsiteX24" fmla="*/ 190500 w 762000"/>
                    <a:gd name="connsiteY24" fmla="*/ 0 h 533400"/>
                    <a:gd name="connsiteX25" fmla="*/ 0 w 762000"/>
                    <a:gd name="connsiteY25" fmla="*/ 95250 h 533400"/>
                    <a:gd name="connsiteX26" fmla="*/ 0 w 762000"/>
                    <a:gd name="connsiteY26" fmla="*/ 533400 h 533400"/>
                    <a:gd name="connsiteX27" fmla="*/ 190500 w 762000"/>
                    <a:gd name="connsiteY27" fmla="*/ 438150 h 533400"/>
                    <a:gd name="connsiteX28" fmla="*/ 381000 w 762000"/>
                    <a:gd name="connsiteY28" fmla="*/ 533400 h 533400"/>
                    <a:gd name="connsiteX29" fmla="*/ 571500 w 762000"/>
                    <a:gd name="connsiteY29" fmla="*/ 438150 h 533400"/>
                    <a:gd name="connsiteX30" fmla="*/ 762000 w 762000"/>
                    <a:gd name="connsiteY30" fmla="*/ 533400 h 533400"/>
                    <a:gd name="connsiteX31" fmla="*/ 762000 w 762000"/>
                    <a:gd name="connsiteY31" fmla="*/ 95250 h 533400"/>
                    <a:gd name="connsiteX32" fmla="*/ 699135 w 762000"/>
                    <a:gd name="connsiteY32" fmla="*/ 63818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62000" h="533400">
                      <a:moveTo>
                        <a:pt x="361950" y="460058"/>
                      </a:moveTo>
                      <a:lnTo>
                        <a:pt x="209550" y="383858"/>
                      </a:lnTo>
                      <a:lnTo>
                        <a:pt x="209550" y="73343"/>
                      </a:lnTo>
                      <a:lnTo>
                        <a:pt x="361950" y="149543"/>
                      </a:lnTo>
                      <a:lnTo>
                        <a:pt x="361950" y="460058"/>
                      </a:lnTo>
                      <a:close/>
                      <a:moveTo>
                        <a:pt x="171450" y="383858"/>
                      </a:moveTo>
                      <a:lnTo>
                        <a:pt x="57150" y="441008"/>
                      </a:lnTo>
                      <a:lnTo>
                        <a:pt x="57150" y="130493"/>
                      </a:lnTo>
                      <a:lnTo>
                        <a:pt x="171450" y="73343"/>
                      </a:lnTo>
                      <a:lnTo>
                        <a:pt x="171450" y="383858"/>
                      </a:lnTo>
                      <a:close/>
                      <a:moveTo>
                        <a:pt x="699135" y="63818"/>
                      </a:moveTo>
                      <a:lnTo>
                        <a:pt x="699135" y="63818"/>
                      </a:lnTo>
                      <a:lnTo>
                        <a:pt x="675323" y="115252"/>
                      </a:lnTo>
                      <a:lnTo>
                        <a:pt x="704850" y="130493"/>
                      </a:lnTo>
                      <a:lnTo>
                        <a:pt x="704850" y="441008"/>
                      </a:lnTo>
                      <a:lnTo>
                        <a:pt x="590550" y="383858"/>
                      </a:lnTo>
                      <a:lnTo>
                        <a:pt x="590550" y="257175"/>
                      </a:lnTo>
                      <a:lnTo>
                        <a:pt x="552450" y="257175"/>
                      </a:lnTo>
                      <a:lnTo>
                        <a:pt x="552450" y="383858"/>
                      </a:lnTo>
                      <a:lnTo>
                        <a:pt x="400050" y="460058"/>
                      </a:lnTo>
                      <a:lnTo>
                        <a:pt x="400050" y="149543"/>
                      </a:lnTo>
                      <a:lnTo>
                        <a:pt x="467678" y="115252"/>
                      </a:lnTo>
                      <a:lnTo>
                        <a:pt x="443865" y="63818"/>
                      </a:lnTo>
                      <a:lnTo>
                        <a:pt x="381000" y="95250"/>
                      </a:lnTo>
                      <a:lnTo>
                        <a:pt x="190500" y="0"/>
                      </a:lnTo>
                      <a:lnTo>
                        <a:pt x="0" y="95250"/>
                      </a:lnTo>
                      <a:lnTo>
                        <a:pt x="0" y="533400"/>
                      </a:lnTo>
                      <a:lnTo>
                        <a:pt x="190500" y="438150"/>
                      </a:lnTo>
                      <a:lnTo>
                        <a:pt x="381000" y="533400"/>
                      </a:lnTo>
                      <a:lnTo>
                        <a:pt x="571500" y="438150"/>
                      </a:lnTo>
                      <a:lnTo>
                        <a:pt x="762000" y="533400"/>
                      </a:lnTo>
                      <a:lnTo>
                        <a:pt x="762000" y="95250"/>
                      </a:lnTo>
                      <a:lnTo>
                        <a:pt x="699135" y="63818"/>
                      </a:lnTo>
                      <a:close/>
                    </a:path>
                  </a:pathLst>
                </a:custGeom>
                <a:solidFill>
                  <a:srgbClr val="5556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1000"/>
                </a:p>
              </p:txBody>
            </p:sp>
          </p:grpSp>
        </p:grpSp>
      </p:grpSp>
      <p:sp>
        <p:nvSpPr>
          <p:cNvPr id="51" name="Прямоугольник 50"/>
          <p:cNvSpPr/>
          <p:nvPr/>
        </p:nvSpPr>
        <p:spPr>
          <a:xfrm>
            <a:off x="5181600" y="4445268"/>
            <a:ext cx="36157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>
                <a:latin typeface="+mn-lt"/>
                <a:hlinkClick r:id="rId3"/>
              </a:rPr>
              <a:t>https://life-clinica.ru/</a:t>
            </a:r>
            <a:r>
              <a:rPr lang="en-US" sz="1000" u="sng" dirty="0">
                <a:latin typeface="+mn-lt"/>
              </a:rPr>
              <a:t> </a:t>
            </a:r>
            <a:endParaRPr lang="ru-RU" sz="1000" u="sng" dirty="0">
              <a:latin typeface="+mn-lt"/>
            </a:endParaRPr>
          </a:p>
          <a:p>
            <a:endParaRPr lang="ru-RU" sz="1000" u="sng" dirty="0">
              <a:latin typeface="+mn-lt"/>
            </a:endParaRPr>
          </a:p>
          <a:p>
            <a:r>
              <a:rPr lang="ru-RU" sz="1000" b="1" dirty="0">
                <a:solidFill>
                  <a:schemeClr val="accent1"/>
                </a:solidFill>
                <a:latin typeface="+mn-lt"/>
              </a:rPr>
              <a:t>8 800 300 7502  </a:t>
            </a:r>
            <a:r>
              <a:rPr lang="ru-RU" sz="1000" dirty="0">
                <a:latin typeface="+mn-lt"/>
              </a:rPr>
              <a:t>круглосуточно</a:t>
            </a:r>
          </a:p>
        </p:txBody>
      </p:sp>
    </p:spTree>
    <p:extLst>
      <p:ext uri="{BB962C8B-B14F-4D97-AF65-F5344CB8AC3E}">
        <p14:creationId xmlns:p14="http://schemas.microsoft.com/office/powerpoint/2010/main" val="302010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323232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F5F6DA1-E5CE-4562-AEB4-9B110C031626}" type="slidenum">
              <a:rPr lang="ru-RU" altLang="ru-RU" smtClean="0">
                <a:solidFill>
                  <a:srgbClr val="3F3F3F">
                    <a:lumMod val="75000"/>
                  </a:srgbClr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srgbClr val="3F3F3F">
                  <a:lumMod val="75000"/>
                </a:srgbClr>
              </a:solidFill>
            </a:endParaRPr>
          </a:p>
        </p:txBody>
      </p:sp>
      <p:sp>
        <p:nvSpPr>
          <p:cNvPr id="6" name="Скругленный прямоугольник 23"/>
          <p:cNvSpPr>
            <a:spLocks noChangeArrowheads="1"/>
          </p:cNvSpPr>
          <p:nvPr/>
        </p:nvSpPr>
        <p:spPr bwMode="auto">
          <a:xfrm>
            <a:off x="239491" y="1869366"/>
            <a:ext cx="5367225" cy="3731334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>
                <a:solidFill>
                  <a:srgbClr val="6666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500">
                <a:solidFill>
                  <a:srgbClr val="6666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kumimoji="0" lang="ru-RU" altLang="ru-RU" sz="2400" dirty="0">
                <a:solidFill>
                  <a:srgbClr val="B70D18"/>
                </a:solidFill>
                <a:latin typeface="+mn-lt"/>
              </a:rPr>
              <a:t>«Международный медицинский стандарт» от КАПИТАЛ </a:t>
            </a:r>
            <a:r>
              <a:rPr kumimoji="0" lang="en-US" altLang="ru-RU" sz="2400" dirty="0">
                <a:solidFill>
                  <a:srgbClr val="B70D18"/>
                </a:solidFill>
                <a:latin typeface="+mn-lt"/>
              </a:rPr>
              <a:t>LIFE</a:t>
            </a:r>
            <a:endParaRPr kumimoji="0" lang="ru-RU" altLang="ru-RU" sz="2400" dirty="0">
              <a:solidFill>
                <a:srgbClr val="B70D18"/>
              </a:solidFill>
              <a:latin typeface="+mn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0" lang="ru-RU" altLang="ru-RU" sz="2400" b="1" dirty="0">
                <a:solidFill>
                  <a:schemeClr val="tx1"/>
                </a:solidFill>
                <a:latin typeface="+mn-lt"/>
              </a:rPr>
              <a:t> это</a:t>
            </a:r>
            <a:r>
              <a:rPr kumimoji="0" lang="ru-RU" altLang="ru-RU" b="1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ru-RU" altLang="ru-RU" sz="2400" b="1" dirty="0">
                <a:solidFill>
                  <a:schemeClr val="tx1"/>
                </a:solidFill>
                <a:latin typeface="+mn-lt"/>
              </a:rPr>
              <a:t>инвестиции:</a:t>
            </a:r>
            <a:endParaRPr kumimoji="0" lang="ru-RU" altLang="ru-RU" b="1" dirty="0">
              <a:solidFill>
                <a:schemeClr val="tx1"/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kumimoji="0" lang="ru-RU" altLang="ru-RU" b="1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kumimoji="0" lang="ru-RU" altLang="ru-RU" sz="2000" b="1" dirty="0">
                <a:solidFill>
                  <a:schemeClr val="tx1"/>
                </a:solidFill>
                <a:latin typeface="+mn-lt"/>
              </a:rPr>
              <a:t>в продолжительность своей жизни</a:t>
            </a:r>
          </a:p>
          <a:p>
            <a:pPr marL="342900" indent="-342900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kumimoji="0" lang="ru-RU" altLang="ru-RU" sz="2000" b="1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kumimoji="0" lang="ru-RU" altLang="ru-RU" sz="2000" b="1" dirty="0">
                <a:solidFill>
                  <a:schemeClr val="tx1"/>
                </a:solidFill>
                <a:latin typeface="+mn-lt"/>
              </a:rPr>
              <a:t>в сохранение активной и</a:t>
            </a:r>
            <a:r>
              <a:rPr kumimoji="0" lang="en-US" altLang="ru-RU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ru-RU" altLang="ru-RU" sz="2000" b="1" dirty="0">
                <a:solidFill>
                  <a:schemeClr val="tx1"/>
                </a:solidFill>
                <a:latin typeface="+mn-lt"/>
              </a:rPr>
              <a:t>полноценной жизни на</a:t>
            </a:r>
            <a:r>
              <a:rPr kumimoji="0" lang="en-US" altLang="ru-RU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ru-RU" altLang="ru-RU" sz="2000" b="1" dirty="0">
                <a:solidFill>
                  <a:schemeClr val="tx1"/>
                </a:solidFill>
                <a:latin typeface="+mn-lt"/>
              </a:rPr>
              <a:t>максимальный срок</a:t>
            </a:r>
          </a:p>
          <a:p>
            <a:pPr marL="342900" indent="-342900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kumimoji="0" lang="ru-RU" altLang="ru-RU" sz="2000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kumimoji="0" lang="ru-RU" altLang="ru-RU" sz="2000" dirty="0">
                <a:solidFill>
                  <a:schemeClr val="tx1"/>
                </a:solidFill>
                <a:latin typeface="+mn-lt"/>
              </a:rPr>
              <a:t>в сохранении уровня жизни и доходов при любых обстоятельствах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sz="2400" dirty="0">
                <a:solidFill>
                  <a:schemeClr val="accent2"/>
                </a:solidFill>
              </a:rPr>
              <a:t>Берите защиту здоровья в свои руки!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6" r="10000"/>
          <a:stretch/>
        </p:blipFill>
        <p:spPr>
          <a:xfrm>
            <a:off x="5867015" y="1543648"/>
            <a:ext cx="3016601" cy="4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1200" dirty="0">
                <a:solidFill>
                  <a:schemeClr val="accent2"/>
                </a:solidFill>
              </a:rPr>
              <a:t>Клиентский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A6D36-56AD-7347-AF6F-D742474F29C1}"/>
              </a:ext>
            </a:extLst>
          </p:cNvPr>
          <p:cNvSpPr txBox="1"/>
          <p:nvPr/>
        </p:nvSpPr>
        <p:spPr>
          <a:xfrm>
            <a:off x="212302" y="2083331"/>
            <a:ext cx="315306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 выбор лечебно-профилактических учреждений по профилю заболевания.</a:t>
            </a:r>
            <a:b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Предоставляем личный кабинет пациента и мобильное приложение.  </a:t>
            </a:r>
            <a:b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Реализуем принцип «Одного окна»: 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клиенту</a:t>
            </a:r>
            <a: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нужно самостоятельно обращаться в ЛПУ и в лаборатории для записи на услуги.</a:t>
            </a:r>
            <a:b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Оказываем 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сихологическую поддержку на всех этапах взаимодействия с клиентом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1295AE4-CDF9-EEE0-87F3-998E8B29E18A}"/>
              </a:ext>
            </a:extLst>
          </p:cNvPr>
          <p:cNvSpPr/>
          <p:nvPr/>
        </p:nvSpPr>
        <p:spPr>
          <a:xfrm>
            <a:off x="3365370" y="1339532"/>
            <a:ext cx="5778631" cy="5518468"/>
          </a:xfrm>
          <a:custGeom>
            <a:avLst/>
            <a:gdLst/>
            <a:ahLst/>
            <a:cxnLst/>
            <a:rect l="l" t="t" r="r" b="b"/>
            <a:pathLst>
              <a:path w="3581400" h="4178935">
                <a:moveTo>
                  <a:pt x="0" y="4178808"/>
                </a:moveTo>
                <a:lnTo>
                  <a:pt x="3581400" y="4178808"/>
                </a:lnTo>
                <a:lnTo>
                  <a:pt x="3581400" y="0"/>
                </a:lnTo>
                <a:lnTo>
                  <a:pt x="0" y="0"/>
                </a:lnTo>
                <a:lnTo>
                  <a:pt x="0" y="417880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F34D062-775E-76BF-AD43-C1CF38F17E00}"/>
              </a:ext>
            </a:extLst>
          </p:cNvPr>
          <p:cNvSpPr/>
          <p:nvPr/>
        </p:nvSpPr>
        <p:spPr>
          <a:xfrm>
            <a:off x="3828667" y="1961202"/>
            <a:ext cx="4794633" cy="3302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CD7FF7-D763-C88A-C381-363C79AE4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56" y="2165231"/>
            <a:ext cx="3617853" cy="27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53A48B-A35E-423B-AC16-76342C9CC98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2" name="Rectangle 4"/>
          <p:cNvSpPr txBox="1">
            <a:spLocks/>
          </p:cNvSpPr>
          <p:nvPr/>
        </p:nvSpPr>
        <p:spPr bwMode="auto">
          <a:xfrm>
            <a:off x="143690" y="274600"/>
            <a:ext cx="781553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Преимущества программы ММС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90080" y="3295676"/>
            <a:ext cx="6969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/>
                <a:cs typeface="Arial" charset="0"/>
              </a:rPr>
              <a:t>Высокие страховые суммы </a:t>
            </a:r>
            <a:r>
              <a:rPr lang="ru-RU" sz="2000" b="0" dirty="0">
                <a:latin typeface="Calibri"/>
                <a:cs typeface="Arial" charset="0"/>
              </a:rPr>
              <a:t>на репатриацию, медикаменты, проезд и проживание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0079" y="2288768"/>
            <a:ext cx="7900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latin typeface="Calibri"/>
                <a:cs typeface="Arial" charset="0"/>
              </a:rPr>
              <a:t>Доступ в </a:t>
            </a:r>
            <a:r>
              <a:rPr lang="ru-RU" sz="2000" dirty="0">
                <a:latin typeface="Calibri"/>
                <a:cs typeface="Arial" charset="0"/>
              </a:rPr>
              <a:t>ведущие медицинские учреждения</a:t>
            </a:r>
            <a:r>
              <a:rPr lang="ru-RU" sz="2000" b="0" dirty="0">
                <a:latin typeface="Calibri"/>
                <a:cs typeface="Arial" charset="0"/>
              </a:rPr>
              <a:t>,  длительность и кратность лечения в которых </a:t>
            </a:r>
            <a:r>
              <a:rPr lang="ru-RU" sz="2000" dirty="0">
                <a:latin typeface="Calibri"/>
                <a:cs typeface="Arial" charset="0"/>
              </a:rPr>
              <a:t>не ограничена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90080" y="4302584"/>
            <a:ext cx="790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>
                <a:latin typeface="Calibri"/>
                <a:cs typeface="Arial" charset="0"/>
              </a:rPr>
              <a:t>Пролонгация договора </a:t>
            </a:r>
            <a:r>
              <a:rPr lang="ru-RU" sz="2000" dirty="0">
                <a:latin typeface="Calibri"/>
                <a:cs typeface="Arial" charset="0"/>
              </a:rPr>
              <a:t>возможна даже при наличии</a:t>
            </a:r>
            <a:r>
              <a:rPr lang="ru-RU" sz="2000" b="0" dirty="0">
                <a:latin typeface="Calibri"/>
                <a:cs typeface="Arial" charset="0"/>
              </a:rPr>
              <a:t> </a:t>
            </a:r>
            <a:r>
              <a:rPr lang="ru-RU" sz="2000" dirty="0">
                <a:latin typeface="Calibri"/>
                <a:cs typeface="Arial" charset="0"/>
              </a:rPr>
              <a:t>страховых случаев </a:t>
            </a:r>
            <a:r>
              <a:rPr lang="ru-RU" sz="2000" b="0" dirty="0">
                <a:latin typeface="Calibri"/>
                <a:cs typeface="Arial" charset="0"/>
              </a:rPr>
              <a:t>в предыдущие периоды страхования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0080" y="5309493"/>
            <a:ext cx="789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/>
              </a:rPr>
              <a:t>Период ожидания </a:t>
            </a:r>
            <a:r>
              <a:rPr lang="ru-RU" sz="2000" b="0" dirty="0">
                <a:latin typeface="Calibri"/>
              </a:rPr>
              <a:t>(временная франшиза) – от </a:t>
            </a:r>
            <a:r>
              <a:rPr lang="ru-RU" sz="2000" dirty="0">
                <a:latin typeface="Calibri"/>
              </a:rPr>
              <a:t>90 дней</a:t>
            </a:r>
            <a:endParaRPr lang="ru-RU" sz="2000" b="0" dirty="0"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080" y="1281859"/>
            <a:ext cx="789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/>
              </a:rPr>
              <a:t>4 варианта  программ  </a:t>
            </a:r>
            <a:r>
              <a:rPr lang="ru-RU" sz="2000" b="0" dirty="0">
                <a:latin typeface="Calibri"/>
              </a:rPr>
              <a:t>позволяют Страхователю </a:t>
            </a:r>
            <a:r>
              <a:rPr lang="ru-RU" sz="2000" dirty="0">
                <a:latin typeface="Calibri"/>
              </a:rPr>
              <a:t>выбрать</a:t>
            </a:r>
            <a:r>
              <a:rPr lang="ru-RU" sz="2000" b="0" dirty="0">
                <a:latin typeface="Calibri"/>
              </a:rPr>
              <a:t> как наиболее подходящее страховое покрытие, так и тариф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" y="1305954"/>
            <a:ext cx="658391" cy="658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" y="2355484"/>
            <a:ext cx="658391" cy="658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" y="3333988"/>
            <a:ext cx="658391" cy="658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" y="4339379"/>
            <a:ext cx="658391" cy="658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" y="5343900"/>
            <a:ext cx="658391" cy="6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0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53A48B-A35E-423B-AC16-76342C9CC98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2" name="Rectangle 4"/>
          <p:cNvSpPr txBox="1">
            <a:spLocks/>
          </p:cNvSpPr>
          <p:nvPr/>
        </p:nvSpPr>
        <p:spPr bwMode="auto">
          <a:xfrm>
            <a:off x="275770" y="274600"/>
            <a:ext cx="781553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Преимущества программы ММС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997281" y="1350792"/>
            <a:ext cx="7983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latin typeface="Calibri"/>
                <a:cs typeface="Arial" charset="0"/>
              </a:rPr>
              <a:t>Покрытие заболеваний и медицинских услуг, традиционно </a:t>
            </a:r>
            <a:r>
              <a:rPr lang="ru-RU" sz="2000" dirty="0">
                <a:latin typeface="Calibri"/>
                <a:cs typeface="Arial" charset="0"/>
              </a:rPr>
              <a:t>исключаемых</a:t>
            </a:r>
            <a:r>
              <a:rPr lang="ru-RU" sz="2000" b="0" dirty="0">
                <a:latin typeface="Calibri"/>
                <a:cs typeface="Arial" charset="0"/>
              </a:rPr>
              <a:t> из классических программ </a:t>
            </a:r>
            <a:r>
              <a:rPr lang="ru-RU" sz="2000" dirty="0">
                <a:latin typeface="Calibri"/>
                <a:cs typeface="Arial" charset="0"/>
              </a:rPr>
              <a:t>ДМС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97281" y="2452339"/>
            <a:ext cx="7983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0" dirty="0">
                <a:latin typeface="Calibri"/>
                <a:cs typeface="Arial" charset="0"/>
              </a:rPr>
              <a:t>Включение</a:t>
            </a:r>
            <a:r>
              <a:rPr lang="en-US" sz="2000" dirty="0">
                <a:latin typeface="Calibri"/>
                <a:cs typeface="Arial" charset="0"/>
              </a:rPr>
              <a:t> </a:t>
            </a:r>
            <a:r>
              <a:rPr lang="ru-RU" sz="2000" b="0" dirty="0">
                <a:latin typeface="Calibri"/>
                <a:cs typeface="Arial" charset="0"/>
              </a:rPr>
              <a:t>в программы сервисов для здорового человека, не связанных напрямую со страховым событием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97281" y="3612597"/>
            <a:ext cx="8000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C00000"/>
                </a:solidFill>
                <a:latin typeface="Calibri"/>
                <a:cs typeface="Arial" charset="0"/>
              </a:rPr>
              <a:t>Важно!</a:t>
            </a:r>
            <a:r>
              <a:rPr lang="ru-RU" sz="2000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ru-RU" sz="2000" dirty="0">
                <a:latin typeface="Calibri"/>
                <a:cs typeface="Arial" charset="0"/>
              </a:rPr>
              <a:t>Гарантия стоимости полиса для клиента в течение всего действия договора страхования (3-х летние полисы)</a:t>
            </a:r>
            <a:endParaRPr lang="ru-RU" sz="2000" b="0" dirty="0">
              <a:latin typeface="Calibri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381267"/>
            <a:ext cx="652012" cy="652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0" y="2541832"/>
            <a:ext cx="652013" cy="652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" y="3710157"/>
            <a:ext cx="652013" cy="652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" y="4880564"/>
            <a:ext cx="652013" cy="6506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97282" y="4790412"/>
            <a:ext cx="724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0" dirty="0">
                <a:latin typeface="Calibri"/>
                <a:cs typeface="Arial" charset="0"/>
              </a:rPr>
              <a:t>Организация услуги «под ключ» - аккуратное сопровождение  и забота о всех мелочах на протяжении всего срока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80765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2"/>
                </a:solidFill>
              </a:rPr>
              <a:t>Особенности системы ОМС и их следствия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5092"/>
              </p:ext>
            </p:extLst>
          </p:nvPr>
        </p:nvGraphicFramePr>
        <p:xfrm>
          <a:off x="308341" y="1471429"/>
          <a:ext cx="8559211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Особенности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системы  </a:t>
                      </a:r>
                      <a:r>
                        <a:rPr lang="ru-RU" sz="1800" dirty="0">
                          <a:latin typeface="+mn-lt"/>
                        </a:rPr>
                        <a:t>ОМС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Следствия</a:t>
                      </a:r>
                      <a:r>
                        <a:rPr lang="ru-RU" sz="1800" baseline="0" dirty="0">
                          <a:latin typeface="+mn-lt"/>
                        </a:rPr>
                        <a:t>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47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+mn-lt"/>
                        </a:rPr>
                        <a:t>Недостаточное</a:t>
                      </a:r>
                      <a:r>
                        <a:rPr lang="ru-RU" sz="1800" b="1" baseline="0" dirty="0">
                          <a:latin typeface="+mn-lt"/>
                        </a:rPr>
                        <a:t> количество </a:t>
                      </a:r>
                      <a:r>
                        <a:rPr lang="ru-RU" sz="1800" b="1" dirty="0">
                          <a:latin typeface="+mn-lt"/>
                        </a:rPr>
                        <a:t>медицинских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</a:rPr>
                        <a:t>квот и влияние внешних причин на систему здравоохранения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ru-RU" sz="1800" spc="-30" baseline="0" dirty="0">
                          <a:latin typeface="+mn-lt"/>
                        </a:rPr>
                        <a:t>Длительное ожидание помощи, потеря здоровья  или самостоятельная оплата лечения 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88220"/>
              </p:ext>
            </p:extLst>
          </p:nvPr>
        </p:nvGraphicFramePr>
        <p:xfrm>
          <a:off x="281760" y="3072064"/>
          <a:ext cx="8559211" cy="938463"/>
        </p:xfrm>
        <a:graphic>
          <a:graphicData uri="http://schemas.openxmlformats.org/drawingml/2006/table">
            <a:tbl>
              <a:tblPr firstRow="1" bandRow="1"/>
              <a:tblGrid>
                <a:gridCol w="428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8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первичного звена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районных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онкодиспансеров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из-за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неукомплектованности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кадрами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0D1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8000"/>
                      <a:r>
                        <a:rPr lang="ru-RU" sz="1800" b="1" dirty="0">
                          <a:latin typeface="+mn-lt"/>
                        </a:rPr>
                        <a:t>Врачебные ошибки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0D1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47340"/>
              </p:ext>
            </p:extLst>
          </p:nvPr>
        </p:nvGraphicFramePr>
        <p:xfrm>
          <a:off x="275793" y="4079591"/>
          <a:ext cx="8559211" cy="708269"/>
        </p:xfrm>
        <a:graphic>
          <a:graphicData uri="http://schemas.openxmlformats.org/drawingml/2006/table">
            <a:tbl>
              <a:tblPr firstRow="1" bandRow="1"/>
              <a:tblGrid>
                <a:gridCol w="426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/>
                        <a:t>Поздняя диагностика</a:t>
                      </a:r>
                      <a:r>
                        <a:rPr lang="ru-RU" sz="1800" b="1" baseline="0" dirty="0"/>
                        <a:t> </a:t>
                      </a:r>
                      <a:br>
                        <a:rPr lang="ru-RU" sz="1800" b="1" baseline="0" dirty="0"/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из-за </a:t>
                      </a:r>
                      <a:r>
                        <a:rPr lang="ru-RU" sz="1400" baseline="0" dirty="0"/>
                        <a:t>удаленности ЛПУ, очереди на прием и пр.</a:t>
                      </a:r>
                      <a:endParaRPr lang="ru-RU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0D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8000"/>
                      <a:r>
                        <a:rPr lang="ru-RU" sz="1800" b="1" dirty="0">
                          <a:latin typeface="+mn-lt"/>
                        </a:rPr>
                        <a:t>55% пациентов </a:t>
                      </a:r>
                      <a:r>
                        <a:rPr lang="ru-RU" sz="1800" b="0" dirty="0">
                          <a:latin typeface="+mn-lt"/>
                        </a:rPr>
                        <a:t>с СОЗ</a:t>
                      </a:r>
                      <a:r>
                        <a:rPr lang="ru-RU" sz="1800" b="0" baseline="0" dirty="0"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latin typeface="+mn-lt"/>
                        </a:rPr>
                        <a:t>в первый год уходят из жизни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0D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93641"/>
              </p:ext>
            </p:extLst>
          </p:nvPr>
        </p:nvGraphicFramePr>
        <p:xfrm>
          <a:off x="310485" y="4916327"/>
          <a:ext cx="8559211" cy="853440"/>
        </p:xfrm>
        <a:graphic>
          <a:graphicData uri="http://schemas.openxmlformats.org/drawingml/2006/table">
            <a:tbl>
              <a:tblPr firstRow="1" bandRow="1"/>
              <a:tblGrid>
                <a:gridCol w="4261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latin typeface="+mn-lt"/>
                        </a:rPr>
                        <a:t>Использование менее эффективных </a:t>
                      </a:r>
                      <a:r>
                        <a:rPr lang="ru-RU" sz="1800" b="1" spc="-30" baseline="0" dirty="0">
                          <a:latin typeface="+mn-lt"/>
                        </a:rPr>
                        <a:t>лекарств – дженериков </a:t>
                      </a:r>
                      <a:r>
                        <a:rPr lang="ru-RU" sz="1800" b="0" spc="-30" baseline="0" dirty="0">
                          <a:latin typeface="+mn-lt"/>
                        </a:rPr>
                        <a:t>(заменителей)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в связи с импортозамещением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0D1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8000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Длительные сроки и снижение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результативности лечения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0D1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Штриховая стрелка вправо 8"/>
          <p:cNvSpPr/>
          <p:nvPr/>
        </p:nvSpPr>
        <p:spPr bwMode="auto">
          <a:xfrm>
            <a:off x="4129691" y="1942981"/>
            <a:ext cx="329609" cy="2232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 bwMode="auto">
          <a:xfrm>
            <a:off x="4129692" y="3253532"/>
            <a:ext cx="329609" cy="2232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 bwMode="auto">
          <a:xfrm>
            <a:off x="4162815" y="4210443"/>
            <a:ext cx="329609" cy="2232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 bwMode="auto">
          <a:xfrm>
            <a:off x="4162815" y="5077647"/>
            <a:ext cx="329609" cy="2232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2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31779"/>
              </p:ext>
            </p:extLst>
          </p:nvPr>
        </p:nvGraphicFramePr>
        <p:xfrm>
          <a:off x="308341" y="1419359"/>
          <a:ext cx="8559211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Особенности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системы  </a:t>
                      </a:r>
                      <a:r>
                        <a:rPr lang="ru-RU" sz="1800" dirty="0">
                          <a:latin typeface="+mn-lt"/>
                        </a:rPr>
                        <a:t>ОМС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0D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Наше решение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47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+mn-lt"/>
                        </a:rPr>
                        <a:t>Недостаточное</a:t>
                      </a:r>
                      <a:r>
                        <a:rPr lang="ru-RU" sz="1800" b="1" baseline="0" dirty="0">
                          <a:latin typeface="+mn-lt"/>
                        </a:rPr>
                        <a:t> количество </a:t>
                      </a:r>
                      <a:r>
                        <a:rPr lang="ru-RU" sz="1800" b="1" dirty="0">
                          <a:latin typeface="+mn-lt"/>
                        </a:rPr>
                        <a:t>медицинских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</a:rPr>
                        <a:t>квот, отсутствие импортных препаратов</a:t>
                      </a:r>
                      <a:r>
                        <a:rPr lang="ru-RU" sz="1800" b="1" baseline="0" dirty="0">
                          <a:latin typeface="+mn-lt"/>
                        </a:rPr>
                        <a:t> в аптеках</a:t>
                      </a:r>
                      <a:br>
                        <a:rPr lang="ru-RU" sz="1800" b="1" dirty="0">
                          <a:latin typeface="+mn-lt"/>
                        </a:rPr>
                      </a:br>
                      <a:endParaRPr lang="ru-RU" sz="1400" b="0" dirty="0">
                        <a:latin typeface="+mn-lt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ru-RU" sz="1800" spc="-30" baseline="0" dirty="0">
                          <a:latin typeface="+mn-lt"/>
                        </a:rPr>
                        <a:t>Оперативное  лечение (без ожидания квот) и </a:t>
                      </a:r>
                      <a:r>
                        <a:rPr lang="ru-RU" sz="1800" b="1" spc="-30" baseline="0" dirty="0">
                          <a:latin typeface="+mn-lt"/>
                        </a:rPr>
                        <a:t>в лучших клиниках </a:t>
                      </a:r>
                      <a:r>
                        <a:rPr lang="ru-RU" sz="1800" spc="-30" baseline="0" dirty="0">
                          <a:latin typeface="+mn-lt"/>
                        </a:rPr>
                        <a:t>РФ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C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39482"/>
              </p:ext>
            </p:extLst>
          </p:nvPr>
        </p:nvGraphicFramePr>
        <p:xfrm>
          <a:off x="300810" y="2739073"/>
          <a:ext cx="8559211" cy="1188720"/>
        </p:xfrm>
        <a:graphic>
          <a:graphicData uri="http://schemas.openxmlformats.org/drawingml/2006/table">
            <a:tbl>
              <a:tblPr firstRow="1" bandRow="1"/>
              <a:tblGrid>
                <a:gridCol w="405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n-lt"/>
                        </a:rPr>
                        <a:t>«Измотанный» доктор</a:t>
                      </a:r>
                      <a:br>
                        <a:rPr lang="ru-RU" sz="1800" b="0" dirty="0">
                          <a:latin typeface="+mn-lt"/>
                        </a:rPr>
                      </a:b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8000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Исключение врачебных ошибок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за счет новейших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технологий диагностики и контроля со стороны Страховщика +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«Второе мнение»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03514"/>
              </p:ext>
            </p:extLst>
          </p:nvPr>
        </p:nvGraphicFramePr>
        <p:xfrm>
          <a:off x="309381" y="4009357"/>
          <a:ext cx="8559211" cy="914400"/>
        </p:xfrm>
        <a:graphic>
          <a:graphicData uri="http://schemas.openxmlformats.org/drawingml/2006/table">
            <a:tbl>
              <a:tblPr firstRow="1" bandRow="1"/>
              <a:tblGrid>
                <a:gridCol w="405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3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/>
                        <a:t>Поздняя диагностика</a:t>
                      </a:r>
                      <a:r>
                        <a:rPr lang="ru-RU" sz="1800" b="1" baseline="0" dirty="0"/>
                        <a:t> </a:t>
                      </a:r>
                      <a:br>
                        <a:rPr lang="ru-RU" sz="1800" b="1" baseline="0" dirty="0"/>
                      </a:br>
                      <a:endParaRPr lang="ru-RU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Персональный план лечения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повышает вероятность выздоровления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даже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на поздних стадиях заболеваний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C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48369"/>
              </p:ext>
            </p:extLst>
          </p:nvPr>
        </p:nvGraphicFramePr>
        <p:xfrm>
          <a:off x="320010" y="5026182"/>
          <a:ext cx="8559211" cy="1188720"/>
        </p:xfrm>
        <a:graphic>
          <a:graphicData uri="http://schemas.openxmlformats.org/drawingml/2006/table">
            <a:tbl>
              <a:tblPr firstRow="1" bandRow="1"/>
              <a:tblGrid>
                <a:gridCol w="404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Использование менее эффективных </a:t>
                      </a:r>
                      <a:r>
                        <a:rPr lang="ru-RU" sz="1800" b="1" kern="1200" spc="-3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лекарств – дженериков </a:t>
                      </a:r>
                      <a:r>
                        <a:rPr lang="ru-RU" sz="1800" b="0" kern="1200" spc="-3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(заменителей)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/>
                        <a:t>Использование оригинальных препаратов </a:t>
                      </a:r>
                      <a:r>
                        <a:rPr lang="ru-RU" sz="1800" baseline="0" dirty="0"/>
                        <a:t>и новейших методов лечения позволяет успешно лечить СОЗ, повышая выживаемость больных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Штриховая стрелка вправо 17"/>
          <p:cNvSpPr/>
          <p:nvPr/>
        </p:nvSpPr>
        <p:spPr bwMode="auto">
          <a:xfrm>
            <a:off x="4165558" y="2109194"/>
            <a:ext cx="329609" cy="2232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 bwMode="auto">
          <a:xfrm>
            <a:off x="4165558" y="3203030"/>
            <a:ext cx="329609" cy="2232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 bwMode="auto">
          <a:xfrm>
            <a:off x="4165558" y="4448568"/>
            <a:ext cx="329609" cy="2232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 bwMode="auto">
          <a:xfrm>
            <a:off x="4165558" y="5455872"/>
            <a:ext cx="329609" cy="22328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9492" y="437082"/>
            <a:ext cx="7540930" cy="6537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sz="2400" dirty="0">
                <a:solidFill>
                  <a:schemeClr val="accent2"/>
                </a:solidFill>
              </a:rPr>
              <a:t>Зачем нужна программа ММС?</a:t>
            </a:r>
          </a:p>
        </p:txBody>
      </p:sp>
    </p:spTree>
    <p:extLst>
      <p:ext uri="{BB962C8B-B14F-4D97-AF65-F5344CB8AC3E}">
        <p14:creationId xmlns:p14="http://schemas.microsoft.com/office/powerpoint/2010/main" val="405630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1200" dirty="0">
                <a:solidFill>
                  <a:schemeClr val="accent2"/>
                </a:solidFill>
              </a:rPr>
              <a:t>Принцип работы программы ММС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39491" y="97998"/>
            <a:ext cx="7589417" cy="90304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endParaRPr lang="ru-RU" kern="0" dirty="0"/>
          </a:p>
        </p:txBody>
      </p:sp>
      <p:sp>
        <p:nvSpPr>
          <p:cNvPr id="14" name="Овал 13"/>
          <p:cNvSpPr/>
          <p:nvPr/>
        </p:nvSpPr>
        <p:spPr bwMode="auto">
          <a:xfrm rot="19153150" flipV="1">
            <a:off x="5290068" y="1739753"/>
            <a:ext cx="733529" cy="103035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258811"/>
            <a:ext cx="4517650" cy="40012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1562100" y="1353018"/>
            <a:ext cx="2057400" cy="825712"/>
          </a:xfrm>
          <a:prstGeom prst="rect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+mn-lt"/>
              </a:rPr>
              <a:t>Застрахованный заболел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929952" y="2888754"/>
            <a:ext cx="2057400" cy="8257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+mn-lt"/>
              </a:rPr>
              <a:t>Звонок в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LIFE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Клинику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87400" y="4388397"/>
            <a:ext cx="2451100" cy="10157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+mn-lt"/>
              </a:rPr>
              <a:t>Сбор мед. документов / признание страхового случая 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551484" y="5747109"/>
            <a:ext cx="2057400" cy="8257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+mn-lt"/>
              </a:rPr>
              <a:t>Подбор нужной клиники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041650" y="4483428"/>
            <a:ext cx="2057400" cy="8257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+mn-lt"/>
              </a:rPr>
              <a:t>Трансфер, гостиница, сопровождающий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159500" y="2824970"/>
            <a:ext cx="2119278" cy="9532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+mn-lt"/>
              </a:rPr>
              <a:t>Лечение, трансфер, медикаменты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535825" y="1350383"/>
            <a:ext cx="2057400" cy="825712"/>
          </a:xfrm>
          <a:prstGeom prst="rect">
            <a:avLst/>
          </a:prstGeom>
          <a:solidFill>
            <a:srgbClr val="C29A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+mn-lt"/>
              </a:rPr>
              <a:t>Выздоровление, ремиссия</a:t>
            </a:r>
          </a:p>
        </p:txBody>
      </p:sp>
      <p:sp>
        <p:nvSpPr>
          <p:cNvPr id="23" name="Нашивка 22"/>
          <p:cNvSpPr/>
          <p:nvPr/>
        </p:nvSpPr>
        <p:spPr bwMode="auto">
          <a:xfrm rot="7869730">
            <a:off x="2730500" y="2362200"/>
            <a:ext cx="317500" cy="446189"/>
          </a:xfrm>
          <a:prstGeom prst="chevron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Нашивка 23"/>
          <p:cNvSpPr/>
          <p:nvPr/>
        </p:nvSpPr>
        <p:spPr bwMode="auto">
          <a:xfrm rot="5400000">
            <a:off x="2222501" y="3818868"/>
            <a:ext cx="317500" cy="446189"/>
          </a:xfrm>
          <a:prstGeom prst="chevron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Нашивка 24"/>
          <p:cNvSpPr/>
          <p:nvPr/>
        </p:nvSpPr>
        <p:spPr bwMode="auto">
          <a:xfrm rot="2399037">
            <a:off x="3100251" y="5549030"/>
            <a:ext cx="317500" cy="446189"/>
          </a:xfrm>
          <a:prstGeom prst="chevron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Нашивка 25"/>
          <p:cNvSpPr/>
          <p:nvPr/>
        </p:nvSpPr>
        <p:spPr bwMode="auto">
          <a:xfrm rot="19153406">
            <a:off x="5830850" y="5483848"/>
            <a:ext cx="317500" cy="446189"/>
          </a:xfrm>
          <a:prstGeom prst="chevron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Нашивка 26"/>
          <p:cNvSpPr/>
          <p:nvPr/>
        </p:nvSpPr>
        <p:spPr bwMode="auto">
          <a:xfrm rot="16200000">
            <a:off x="6627419" y="3870772"/>
            <a:ext cx="317500" cy="446189"/>
          </a:xfrm>
          <a:prstGeom prst="chevron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Нашивка 27"/>
          <p:cNvSpPr/>
          <p:nvPr/>
        </p:nvSpPr>
        <p:spPr bwMode="auto">
          <a:xfrm rot="13414628">
            <a:off x="5920594" y="2146146"/>
            <a:ext cx="317500" cy="446189"/>
          </a:xfrm>
          <a:prstGeom prst="chevron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5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1200" dirty="0">
                <a:solidFill>
                  <a:schemeClr val="accent2"/>
                </a:solidFill>
              </a:rPr>
              <a:t>Условия заключения Договора ММС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3918" y="1392000"/>
            <a:ext cx="746760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>
                <a:srgbClr val="BF914D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Страхователь </a:t>
            </a:r>
          </a:p>
          <a:p>
            <a:pPr lvl="0">
              <a:spcAft>
                <a:spcPts val="0"/>
              </a:spcAft>
              <a:buClr>
                <a:srgbClr val="BF914D"/>
              </a:buClr>
            </a:pPr>
            <a:r>
              <a:rPr lang="ru-RU" b="0" dirty="0">
                <a:latin typeface="Calibri"/>
                <a:cs typeface="Times New Roman" panose="02020603050405020304" pitchFamily="18" charset="0"/>
              </a:rPr>
              <a:t>дееспособное </a:t>
            </a:r>
            <a:r>
              <a:rPr lang="ru-RU" b="0" dirty="0">
                <a:latin typeface="+mn-lt"/>
                <a:cs typeface="Times New Roman" panose="02020603050405020304" pitchFamily="18" charset="0"/>
              </a:rPr>
              <a:t>физическое лицо - гражданин РФ, иностранный гражданин и лицо без гражданства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3918" y="2519958"/>
            <a:ext cx="7874002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>
                <a:srgbClr val="BF914D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Застрахованный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BF914D"/>
              </a:buClr>
            </a:pPr>
            <a:r>
              <a:rPr lang="ru-RU" b="0" dirty="0">
                <a:latin typeface="Calibri"/>
                <a:cs typeface="Times New Roman" panose="02020603050405020304" pitchFamily="18" charset="0"/>
              </a:rPr>
              <a:t>любое физическое </a:t>
            </a:r>
            <a:r>
              <a:rPr lang="ru-RU" b="0" dirty="0">
                <a:latin typeface="+mn-lt"/>
                <a:cs typeface="Times New Roman" panose="02020603050405020304" pitchFamily="18" charset="0"/>
              </a:rPr>
              <a:t>лицо в возрасте от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0 до 75 лет</a:t>
            </a:r>
            <a:r>
              <a:rPr lang="ru-RU" b="0" dirty="0">
                <a:latin typeface="+mn-lt"/>
                <a:cs typeface="Times New Roman" panose="02020603050405020304" pitchFamily="18" charset="0"/>
              </a:rPr>
              <a:t>, но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не более 75 полных лет</a:t>
            </a:r>
            <a:r>
              <a:rPr lang="ru-RU" b="0" dirty="0">
                <a:latin typeface="+mn-lt"/>
                <a:cs typeface="Times New Roman" panose="02020603050405020304" pitchFamily="18" charset="0"/>
              </a:rPr>
              <a:t> на дату окончания Договора</a:t>
            </a:r>
            <a:r>
              <a:rPr lang="ru-RU" b="0" dirty="0">
                <a:latin typeface="Calibri"/>
                <a:cs typeface="Times New Roman" panose="02020603050405020304" pitchFamily="18" charset="0"/>
              </a:rPr>
              <a:t>, постоянно проживающее в РФ.</a:t>
            </a:r>
          </a:p>
          <a:p>
            <a:pPr>
              <a:spcAft>
                <a:spcPts val="0"/>
              </a:spcAft>
              <a:buClr>
                <a:srgbClr val="BF914D"/>
              </a:buClr>
            </a:pPr>
            <a:r>
              <a:rPr lang="ru-RU" b="0" dirty="0">
                <a:latin typeface="Calibri"/>
                <a:cs typeface="Times New Roman" panose="02020603050405020304" pitchFamily="18" charset="0"/>
              </a:rPr>
              <a:t>Застрахованным может быть сам Страхователь или иное лицо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3918" y="4728759"/>
            <a:ext cx="6727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Выгодоприобретатель</a:t>
            </a:r>
            <a:r>
              <a:rPr lang="ru-RU" sz="2000" dirty="0">
                <a:latin typeface="+mn-lt"/>
              </a:rPr>
              <a:t> </a:t>
            </a:r>
          </a:p>
          <a:p>
            <a:r>
              <a:rPr lang="ru-RU" b="0" dirty="0">
                <a:latin typeface="+mn-lt"/>
              </a:rPr>
              <a:t>По Договору страхования не назначается </a:t>
            </a:r>
            <a:endParaRPr lang="ru-RU" sz="2000" b="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3918" y="3750377"/>
            <a:ext cx="6642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Calibri"/>
                <a:ea typeface="Calibri"/>
                <a:cs typeface="Times New Roman"/>
              </a:rPr>
              <a:t>Не заключается с одним и тем Застрахованным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более одного Договора</a:t>
            </a:r>
            <a:r>
              <a:rPr lang="ru-RU" sz="1600" b="0" dirty="0">
                <a:latin typeface="Calibri"/>
                <a:ea typeface="Calibri"/>
                <a:cs typeface="Times New Roman"/>
              </a:rPr>
              <a:t>, или новый Договор, пока срок предыдущего Договора не истек</a:t>
            </a:r>
            <a:endParaRPr lang="ru-RU" sz="16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2" y="1584064"/>
            <a:ext cx="569977" cy="569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3" y="3335038"/>
            <a:ext cx="612926" cy="612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5" y="4786766"/>
            <a:ext cx="591872" cy="5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7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1200" dirty="0">
                <a:solidFill>
                  <a:schemeClr val="accent2"/>
                </a:solidFill>
              </a:rPr>
              <a:t>МЕЖДУНАРОДНЫЙ МЕДИЦИНСКИЙ СТАНДАРТ: АРГУМЕНТЫ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9" y="5052718"/>
            <a:ext cx="554368" cy="1242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9" y="3482490"/>
            <a:ext cx="554368" cy="1242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1" y="1763435"/>
            <a:ext cx="482682" cy="12425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70107" y="2153877"/>
            <a:ext cx="330528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dirty="0">
                <a:solidFill>
                  <a:srgbClr val="BB251E"/>
                </a:solidFill>
                <a:latin typeface="+mn-lt"/>
              </a:rPr>
              <a:t>ЗАЩИТА ОТ ШИРОКОГО ПЕРЕЧНЯ ОПАСНЫХ ЗАБОЛЕВАНИЙ </a:t>
            </a:r>
            <a:endParaRPr lang="ru-RU" sz="1500" b="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2848" y="1721536"/>
            <a:ext cx="4428781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0" dirty="0">
                <a:latin typeface="+mn-lt"/>
              </a:rPr>
              <a:t>Мы включили в программу широкий перечень тяжелых заболеваний, которые могут представлять риск для жизни: онкологические и кардиологические заболевания, диагнозы,</a:t>
            </a:r>
          </a:p>
          <a:p>
            <a:r>
              <a:rPr lang="ru-RU" sz="1200" b="0" dirty="0">
                <a:latin typeface="+mn-lt"/>
              </a:rPr>
              <a:t>требующие нейрохирургических, ортопедических вмешательств, включая </a:t>
            </a:r>
            <a:r>
              <a:rPr lang="ru-RU" sz="1200" b="0" dirty="0" err="1">
                <a:latin typeface="+mn-lt"/>
              </a:rPr>
              <a:t>эндопротезирование</a:t>
            </a:r>
            <a:r>
              <a:rPr lang="ru-RU" sz="1200" b="0" dirty="0">
                <a:latin typeface="+mn-lt"/>
              </a:rPr>
              <a:t> крупных суставов.</a:t>
            </a:r>
          </a:p>
          <a:p>
            <a:r>
              <a:rPr lang="ru-RU" sz="1200" b="0" dirty="0">
                <a:latin typeface="+mn-lt"/>
              </a:rPr>
              <a:t>Программа позволяет производить терапию </a:t>
            </a:r>
            <a:r>
              <a:rPr lang="ru-RU" sz="1200" b="0" dirty="0" err="1">
                <a:latin typeface="+mn-lt"/>
              </a:rPr>
              <a:t>неинвазивного</a:t>
            </a:r>
            <a:r>
              <a:rPr lang="ru-RU" sz="1200" b="0" dirty="0">
                <a:latin typeface="+mn-lt"/>
              </a:rPr>
              <a:t> новообразования («рак </a:t>
            </a:r>
            <a:r>
              <a:rPr lang="en-US" sz="1200" b="0" dirty="0">
                <a:latin typeface="+mn-lt"/>
              </a:rPr>
              <a:t>in </a:t>
            </a:r>
            <a:r>
              <a:rPr lang="ru-RU" sz="1200" b="0" dirty="0" err="1">
                <a:latin typeface="+mn-lt"/>
              </a:rPr>
              <a:t>situ</a:t>
            </a:r>
            <a:r>
              <a:rPr lang="ru-RU" sz="1200" b="0" dirty="0">
                <a:latin typeface="+mn-lt"/>
              </a:rPr>
              <a:t>»),</a:t>
            </a:r>
            <a:r>
              <a:rPr lang="en-US" sz="1200" b="0" dirty="0">
                <a:latin typeface="+mn-lt"/>
              </a:rPr>
              <a:t> </a:t>
            </a:r>
            <a:r>
              <a:rPr lang="ru-RU" sz="1200" b="0" dirty="0">
                <a:latin typeface="+mn-lt"/>
              </a:rPr>
              <a:t>решая проблему на ранних стадиях.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0107" y="3757516"/>
            <a:ext cx="3305285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dirty="0">
                <a:solidFill>
                  <a:srgbClr val="BB251E"/>
                </a:solidFill>
                <a:latin typeface="+mn-lt"/>
              </a:rPr>
              <a:t>ПРОГРАММА ВКЛЮЧАЕТ РИСКИ, НЕ ПОКРЫВАЕМЫЕ СТАНДАРТНЫМ ПОЛИСОМ ДМС</a:t>
            </a:r>
            <a:endParaRPr lang="ru-RU" sz="1500" b="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2848" y="3670416"/>
            <a:ext cx="442878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0" dirty="0">
                <a:latin typeface="+mn-lt"/>
              </a:rPr>
              <a:t>Полис «Международный медицинский стандарт» незаменим в случае серьёзных заболеваний: программа позволяет получить медицинские услуги, стоимость которых недоступна для большинства пациентов.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70105" y="5372401"/>
            <a:ext cx="3305287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dirty="0">
                <a:solidFill>
                  <a:srgbClr val="BB251E"/>
                </a:solidFill>
                <a:latin typeface="+mn-lt"/>
              </a:rPr>
              <a:t>ВСЕ ОРГАНИЗАЦИОННЫЕ ПРОБЛЕМЫ БУДУТ РЕШЕНЫ ЗА ВАС ПЕРСОНАЛЬНЫМ МЕНЕДЖЕРОМ </a:t>
            </a:r>
            <a:endParaRPr lang="ru-RU" sz="1500" b="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72848" y="5041702"/>
            <a:ext cx="442878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200" b="0" dirty="0">
                <a:latin typeface="+mn-lt"/>
              </a:rPr>
              <a:t>С КАПИТАЛ LIFE Вы сможете сосредоточиться на выздоровлении – все организационные проблемы будут решены за Вас персональным менеджером. Программа предусматривает получение «второго мнения» у международно признанных специалистов, переезд в город лечения, проживание в отелях, возможность при необходимости взять с собой близкого человека для сопровождения в поездке. </a:t>
            </a:r>
          </a:p>
        </p:txBody>
      </p:sp>
    </p:spTree>
    <p:extLst>
      <p:ext uri="{BB962C8B-B14F-4D97-AF65-F5344CB8AC3E}">
        <p14:creationId xmlns:p14="http://schemas.microsoft.com/office/powerpoint/2010/main" val="84538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1200" dirty="0">
                <a:solidFill>
                  <a:schemeClr val="accent2"/>
                </a:solidFill>
              </a:rPr>
              <a:t>МЕЖДУНАРОДНЫЙ МЕДИЦИНСКИЙ СТАНДАРТ: АРГУМЕНТЫ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58243" y="2127497"/>
            <a:ext cx="3305285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dirty="0">
                <a:solidFill>
                  <a:srgbClr val="BB251E"/>
                </a:solidFill>
                <a:latin typeface="+mn-lt"/>
              </a:rPr>
              <a:t>СТРАХОВЫЕ СУММЫ ПОКРЫВАЮТ НЕОБХОДИМЫЙ ОБЪЕМ ПОМОЩИ ВНЕ ЗАВИСИМОСТИ ОТ ТЯЖЕСТИ СОБЫТИЙ</a:t>
            </a:r>
            <a:endParaRPr lang="ru-RU" sz="1500" b="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2848" y="2017919"/>
            <a:ext cx="442878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0" dirty="0">
                <a:latin typeface="+mn-lt"/>
              </a:rPr>
              <a:t>«Международный медицинский стандарт» – это финансовая гарантия доступа к медицине высочайшего уровня качества и передовым технологиям лечения критических заболеваний. Программа предоставляет пожизненный лимит до 300 млн рублей, гарантируя помощь в нужный момент, независимо от тяжести диагноза.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58243" y="3760190"/>
            <a:ext cx="330528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dirty="0">
                <a:solidFill>
                  <a:srgbClr val="BB251E"/>
                </a:solidFill>
                <a:latin typeface="+mn-lt"/>
              </a:rPr>
              <a:t> «ВТОРОЕ МНЕНИЕ» ОТ ЛУЧШИХ ЭКСПЕРТОВ ВКЛЮЧЕНО В ПРОГРАММУ</a:t>
            </a:r>
            <a:endParaRPr lang="ru-RU" sz="1500" b="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2848" y="3507362"/>
            <a:ext cx="442878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b="0" dirty="0">
                <a:latin typeface="+mn-lt"/>
              </a:rPr>
              <a:t>«Второе мнение» для уточнения диагноза принято во всем мире для исключения врачебных ошибок. Программа «Международный медицинский стандарт» предусматривает практику повторного изучения диагноза с привлечением международных экспертов в самых важных профильных областях.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8241" y="5478834"/>
            <a:ext cx="330528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dirty="0">
                <a:solidFill>
                  <a:srgbClr val="BB251E"/>
                </a:solidFill>
                <a:latin typeface="+mn-lt"/>
              </a:rPr>
              <a:t>ИНДИВИДУАЛЬНЫЙ ПОДХОД</a:t>
            </a:r>
            <a:endParaRPr lang="ru-RU" sz="1500" b="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72848" y="4855586"/>
            <a:ext cx="447520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b="0" dirty="0">
                <a:latin typeface="+mn-lt"/>
              </a:rPr>
              <a:t>Каждая ситуация уникальна и требует индивидуального подхода. Наши консультанты подберут для Вас вариант программы, который будет и комфортен с финансовой точки зрения, и одновременно обеспечит адекватную защиту Вашего здоровья. Сопровождение осуществляется персональными менеджерами, которые ответят на все вопросы и организуют все необходимое для точной диагностики, максимально быстрого лечения и адекватной диагнозу медицинской помощи.</a:t>
            </a:r>
            <a:r>
              <a:rPr lang="x-none" sz="1200" b="0" dirty="0"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4993500"/>
            <a:ext cx="586887" cy="1201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1" y="1872995"/>
            <a:ext cx="596129" cy="1201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2" y="3390271"/>
            <a:ext cx="568403" cy="12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1200" dirty="0">
                <a:solidFill>
                  <a:schemeClr val="accent2"/>
                </a:solidFill>
              </a:rPr>
              <a:t>ВАРИАНТЫ ПРОГРАММЫ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203C8A-9143-AEDA-FC91-D28AB6286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36509"/>
              </p:ext>
            </p:extLst>
          </p:nvPr>
        </p:nvGraphicFramePr>
        <p:xfrm>
          <a:off x="223449" y="980954"/>
          <a:ext cx="8662130" cy="5583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259">
                  <a:extLst>
                    <a:ext uri="{9D8B030D-6E8A-4147-A177-3AD203B41FA5}">
                      <a16:colId xmlns:a16="http://schemas.microsoft.com/office/drawing/2014/main" val="925032080"/>
                    </a:ext>
                  </a:extLst>
                </a:gridCol>
                <a:gridCol w="1701945">
                  <a:extLst>
                    <a:ext uri="{9D8B030D-6E8A-4147-A177-3AD203B41FA5}">
                      <a16:colId xmlns:a16="http://schemas.microsoft.com/office/drawing/2014/main" val="3950430137"/>
                    </a:ext>
                  </a:extLst>
                </a:gridCol>
                <a:gridCol w="1701046">
                  <a:extLst>
                    <a:ext uri="{9D8B030D-6E8A-4147-A177-3AD203B41FA5}">
                      <a16:colId xmlns:a16="http://schemas.microsoft.com/office/drawing/2014/main" val="1490695262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78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ВАРИАНТ ПРОГРАММЫ /ПАРАМЕТРЫ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КЛАССИЧЕСКИЙ</a:t>
                      </a:r>
                      <a:endParaRPr lang="x-none" sz="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ОПТИМАЛЬНЫЙ</a:t>
                      </a:r>
                      <a:endParaRPr lang="x-none" sz="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УНИВЕРСАЛЬНЫЙ</a:t>
                      </a:r>
                      <a:endParaRPr lang="x-none" sz="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ПРЕМИАЛЬНЫЙ</a:t>
                      </a:r>
                      <a:endParaRPr lang="x-none" sz="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18792"/>
                  </a:ext>
                </a:extLst>
              </a:tr>
              <a:tr h="250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Территория покрытия по всем рискам, кроме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«Второе мнение»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Российская Федерация 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2755"/>
                  </a:ext>
                </a:extLst>
              </a:tr>
              <a:tr h="277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Территория покрытия по риску «Второе экспертное медицинское мнение»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Весь мир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49254"/>
                  </a:ext>
                </a:extLst>
              </a:tr>
              <a:tr h="133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Годовой лимит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37 500 000 руб.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37 500 000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75 000 000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150 000 000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85324"/>
                  </a:ext>
                </a:extLst>
              </a:tr>
              <a:tr h="133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Пожизненный лимит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75 000 000 руб.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75 000 000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150 000 000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300 000 000 руб.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86733"/>
                  </a:ext>
                </a:extLst>
              </a:tr>
              <a:tr h="27704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Страховые риски по основной программе 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Злокачественные новообразования (ЗНО), включая рак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in-Situ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ЗНО, включая рак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in-Situ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ЗНО, включая рак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in-Situ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ЗНО, включая рак in-Situ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170066"/>
                  </a:ext>
                </a:extLst>
              </a:tr>
              <a:tr h="13334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Кардиохирургия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Кардиохирургия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Кардиохирургия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66721"/>
                  </a:ext>
                </a:extLst>
              </a:tr>
              <a:tr h="13334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Нейрохирургия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Нейрохирургия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Нейрохирургия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74788"/>
                  </a:ext>
                </a:extLst>
              </a:tr>
              <a:tr h="13334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Ортопедия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Ортопедия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Ортопедия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9056"/>
                  </a:ext>
                </a:extLst>
              </a:tr>
              <a:tr h="13334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СЕРВИСНЫЕ ОПЦИИ, ВКЛЮЧЕННЫЕ В ПРОГРАММУ СТРАХОВАНИЯ</a:t>
                      </a:r>
                      <a:endParaRPr lang="x-none" sz="8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91066"/>
                  </a:ext>
                </a:extLst>
              </a:tr>
              <a:tr h="595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Перелет или ж/д билеты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Перелет или поезд (эконом-класс или купе)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Пожизненный лимит - до 1 000 000 руб. Годовой лимит – до 500 000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Перелет или поезд (эконом-класс или купе)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Пожизненный лимит - до 1 000 000 руб. Годовой лимит – до 500 000 руб.</a:t>
                      </a:r>
                      <a:endParaRPr lang="x-none" sz="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Перелет или поезд (эконом-класс или купе)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Пожизненный лимит - до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000 000 руб. Годовой лимит – до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 руб.</a:t>
                      </a:r>
                      <a:endParaRPr lang="x-none" sz="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Перелет или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</a:rPr>
                        <a:t> поезд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  (бизнес- класс или СВ)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40121"/>
                  </a:ext>
                </a:extLst>
              </a:tr>
              <a:tr h="600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Проживание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Отели 3-4*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Пожизненный лимит - до 1 000 000 руб. Годовой лимит – до 500 000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Отели 3-4*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Пожизненный лимит - до 1 000 000 руб. Годовой лимит – до 500 000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Отели 3-4*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Пожизненный лимит - до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000 000 руб. Годовой лимит – до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Отели 4-5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540"/>
                  </a:ext>
                </a:extLst>
              </a:tr>
              <a:tr h="476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Лекарственные препараты на территории РФ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Пожизненный лимит - до 1 000 000 руб. Годовой лимит – до 500 000 руб.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Пожизненный лимит - до 1 000 000 руб. Годовой лимит – до 500 000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Пожизненный лимит - до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000 000 руб. Годовой лимит – до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 руб.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73182"/>
                  </a:ext>
                </a:extLst>
              </a:tr>
              <a:tr h="420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Оплата регулярных переездов из гостиницы в клинику вне территории постоянного места жительства (такси)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49014"/>
                  </a:ext>
                </a:extLst>
              </a:tr>
              <a:tr h="133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Репатриация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65549"/>
                  </a:ext>
                </a:extLst>
              </a:tr>
              <a:tr h="277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Лечение заболеваний, обнаруженных до начала действия полиса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x-none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67001"/>
                  </a:ext>
                </a:extLst>
              </a:tr>
              <a:tr h="119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Какие документы необходимы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Медицинская декларация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01674"/>
                  </a:ext>
                </a:extLst>
              </a:tr>
              <a:tr h="595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Дополнительные сервисы и услуги (в рамках лимитов выбранного варианта, см. Программу)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«Второе мнение», «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Телемед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«Второе мнение», «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Телемед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«Второе мнение», «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Телемед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«Второе мнение»,  «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Телемед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»,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сестринский уход на дому, лечение сопутствующих заболеваний, чек-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апы</a:t>
                      </a:r>
                      <a:r>
                        <a:rPr lang="ru-RU" sz="800" strike="sng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x-none" sz="800" strike="sng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48391"/>
                  </a:ext>
                </a:extLst>
              </a:tr>
              <a:tr h="564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Рассрочка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Ежегодно, по полугодиям, ежеквартально, единовременно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Ежегодно, по полугодиям, ежеквартально, единовременно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Ежегодно, по полугодиям, ежеквартально, единовременно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Ежегодно, по полугодиям, ежеквартально, единовременно</a:t>
                      </a:r>
                      <a:endParaRPr lang="x-none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9" marR="26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1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640651"/>
      </p:ext>
    </p:extLst>
  </p:cSld>
  <p:clrMapOvr>
    <a:masterClrMapping/>
  </p:clrMapOvr>
</p:sld>
</file>

<file path=ppt/theme/theme1.xml><?xml version="1.0" encoding="utf-8"?>
<a:theme xmlns:a="http://schemas.openxmlformats.org/drawingml/2006/main" name="Kapital_Life_presentation_11">
  <a:themeElements>
    <a:clrScheme name="KAPITAL LIFE">
      <a:dk1>
        <a:srgbClr val="3F3F3F"/>
      </a:dk1>
      <a:lt1>
        <a:srgbClr val="FFFFFF"/>
      </a:lt1>
      <a:dk2>
        <a:srgbClr val="F2E9DB"/>
      </a:dk2>
      <a:lt2>
        <a:srgbClr val="FFFFFF"/>
      </a:lt2>
      <a:accent1>
        <a:srgbClr val="B70D18"/>
      </a:accent1>
      <a:accent2>
        <a:srgbClr val="B70D18"/>
      </a:accent2>
      <a:accent3>
        <a:srgbClr val="D8D8D8"/>
      </a:accent3>
      <a:accent4>
        <a:srgbClr val="74000B"/>
      </a:accent4>
      <a:accent5>
        <a:srgbClr val="A5A5A5"/>
      </a:accent5>
      <a:accent6>
        <a:srgbClr val="1F1F1F"/>
      </a:accent6>
      <a:hlink>
        <a:srgbClr val="3F3F3F"/>
      </a:hlink>
      <a:folHlink>
        <a:srgbClr val="858585"/>
      </a:folHlink>
    </a:clrScheme>
    <a:fontScheme name="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FFFFCC"/>
        </a:dk2>
        <a:lt2>
          <a:srgbClr val="996633"/>
        </a:lt2>
        <a:accent1>
          <a:srgbClr val="9E091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CAA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2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9E091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CAA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3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5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8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0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Kapital_Life_presentation_11</Template>
  <TotalTime>32817</TotalTime>
  <Words>2501</Words>
  <Application>Microsoft Office PowerPoint</Application>
  <PresentationFormat>Экран (4:3)</PresentationFormat>
  <Paragraphs>312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Wingdings</vt:lpstr>
      <vt:lpstr>Kapital_Life_presentation_11</vt:lpstr>
      <vt:lpstr>«МЕЖДУНАРОДНЫЙ МЕДИЦИНСКИЙ СТАНДАРТ»  ((3 года)   2025</vt:lpstr>
      <vt:lpstr>Презентация PowerPoint</vt:lpstr>
      <vt:lpstr>Особенности системы ОМС и их следствия</vt:lpstr>
      <vt:lpstr>Презентация PowerPoint</vt:lpstr>
      <vt:lpstr>Принцип работы программы ММС</vt:lpstr>
      <vt:lpstr>Условия заключения Договора ММС</vt:lpstr>
      <vt:lpstr>МЕЖДУНАРОДНЫЙ МЕДИЦИНСКИЙ СТАНДАРТ: АРГУМЕНТЫ</vt:lpstr>
      <vt:lpstr>МЕЖДУНАРОДНЫЙ МЕДИЦИНСКИЙ СТАНДАРТ: АРГУМЕНТЫ</vt:lpstr>
      <vt:lpstr>ВАРИАНТЫ ПРОГРАММЫ</vt:lpstr>
      <vt:lpstr>ОСНОВНЫЕ ПАРАМЕТРЫ ПРОГРАММЫ</vt:lpstr>
      <vt:lpstr>КАК ДЕЙСТВУЕТ ПРОГРАММА?</vt:lpstr>
      <vt:lpstr>Презентация PowerPoint</vt:lpstr>
      <vt:lpstr>Покрытие по основным нозологиям (рискам)</vt:lpstr>
      <vt:lpstr>Сервисные услуги</vt:lpstr>
      <vt:lpstr>Временные франшизы</vt:lpstr>
      <vt:lpstr>Новый риск «Ортопедия»  </vt:lpstr>
      <vt:lpstr>Клиники партнеры: примеры клиник по эндопротезированию суставов</vt:lpstr>
      <vt:lpstr>LIFE Клиника –  новый партнер по организации обслуживания</vt:lpstr>
      <vt:lpstr>LIFE Клиника сегодня</vt:lpstr>
      <vt:lpstr>Клиентский сервис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«МЕЖДУНАРОДНЫЙ МЕДИЦИНСКИЙ ПОЛИС»</dc:title>
  <dc:creator>Dmitry</dc:creator>
  <cp:lastModifiedBy>Ирина</cp:lastModifiedBy>
  <cp:revision>377</cp:revision>
  <cp:lastPrinted>2018-08-28T12:38:34Z</cp:lastPrinted>
  <dcterms:created xsi:type="dcterms:W3CDTF">2018-09-07T12:58:29Z</dcterms:created>
  <dcterms:modified xsi:type="dcterms:W3CDTF">2025-08-05T14:04:37Z</dcterms:modified>
</cp:coreProperties>
</file>